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notesMasterIdLst>
    <p:notesMasterId r:id="rId33"/>
  </p:notesMasterIdLst>
  <p:handoutMasterIdLst>
    <p:handoutMasterId r:id="rId34"/>
  </p:handoutMasterIdLst>
  <p:sldIdLst>
    <p:sldId id="257" r:id="rId2"/>
    <p:sldId id="262" r:id="rId3"/>
    <p:sldId id="261" r:id="rId4"/>
    <p:sldId id="290" r:id="rId5"/>
    <p:sldId id="296" r:id="rId6"/>
    <p:sldId id="264" r:id="rId7"/>
    <p:sldId id="269" r:id="rId8"/>
    <p:sldId id="265" r:id="rId9"/>
    <p:sldId id="267" r:id="rId10"/>
    <p:sldId id="268" r:id="rId11"/>
    <p:sldId id="266" r:id="rId12"/>
    <p:sldId id="270" r:id="rId13"/>
    <p:sldId id="295" r:id="rId14"/>
    <p:sldId id="294" r:id="rId15"/>
    <p:sldId id="274" r:id="rId16"/>
    <p:sldId id="275" r:id="rId17"/>
    <p:sldId id="276" r:id="rId18"/>
    <p:sldId id="273" r:id="rId19"/>
    <p:sldId id="302" r:id="rId20"/>
    <p:sldId id="300" r:id="rId21"/>
    <p:sldId id="271" r:id="rId22"/>
    <p:sldId id="30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1" r:id="rId32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ilisateur Windows" initials="UW" lastIdx="1" clrIdx="0">
    <p:extLst>
      <p:ext uri="{19B8F6BF-5375-455C-9EA6-DF929625EA0E}">
        <p15:presenceInfo xmlns:p15="http://schemas.microsoft.com/office/powerpoint/2012/main" userId="Utilisateur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E3FDE45-AF77-4B5C-9715-49D594BDF05E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0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custSel modSld modMainMaster modNotesMaster modHandout">
      <pc:chgData name="Fake Test User" userId="SID-0" providerId="Test" clId="FakeClientId" dt="2018-11-30T09:24:43.774" v="36" actId="790"/>
      <pc:docMkLst>
        <pc:docMk/>
      </pc:docMkLst>
      <pc:sldChg chg="modSp modNotes">
        <pc:chgData name="Fake Test User" userId="SID-0" providerId="Test" clId="FakeClientId" dt="2018-11-30T09:24:23.650" v="32" actId="790"/>
        <pc:sldMkLst>
          <pc:docMk/>
          <pc:sldMk cId="1756136185" sldId="257"/>
        </pc:sldMkLst>
        <pc:spChg chg="mod">
          <ac:chgData name="Fake Test User" userId="SID-0" providerId="Test" clId="FakeClientId" dt="2018-11-30T09:17:34.291" v="0" actId="790"/>
          <ac:spMkLst>
            <pc:docMk/>
            <pc:sldMk cId="1756136185" sldId="257"/>
            <ac:spMk id="2" creationId="{00000000-0000-0000-0000-000000000000}"/>
          </ac:spMkLst>
        </pc:spChg>
        <pc:spChg chg="mod">
          <ac:chgData name="Fake Test User" userId="SID-0" providerId="Test" clId="FakeClientId" dt="2018-11-30T09:17:34.291" v="0" actId="790"/>
          <ac:spMkLst>
            <pc:docMk/>
            <pc:sldMk cId="1756136185" sldId="257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8-11-30T09:24:29.071" v="33" actId="790"/>
        <pc:sldMkLst>
          <pc:docMk/>
          <pc:sldMk cId="3432416375" sldId="258"/>
        </pc:sldMkLst>
        <pc:spChg chg="mod">
          <ac:chgData name="Fake Test User" userId="SID-0" providerId="Test" clId="FakeClientId" dt="2018-11-30T09:17:39.556" v="2" actId="27636"/>
          <ac:spMkLst>
            <pc:docMk/>
            <pc:sldMk cId="3432416375" sldId="258"/>
            <ac:spMk id="13" creationId="{00000000-0000-0000-0000-000000000000}"/>
          </ac:spMkLst>
        </pc:spChg>
        <pc:spChg chg="mod">
          <ac:chgData name="Fake Test User" userId="SID-0" providerId="Test" clId="FakeClientId" dt="2018-11-30T09:17:39.415" v="1" actId="790"/>
          <ac:spMkLst>
            <pc:docMk/>
            <pc:sldMk cId="3432416375" sldId="258"/>
            <ac:spMk id="14" creationId="{00000000-0000-0000-0000-000000000000}"/>
          </ac:spMkLst>
        </pc:spChg>
      </pc:sldChg>
      <pc:sldChg chg="modSp mod modNotes">
        <pc:chgData name="Fake Test User" userId="SID-0" providerId="Test" clId="FakeClientId" dt="2018-11-30T09:24:33.946" v="34" actId="790"/>
        <pc:sldMkLst>
          <pc:docMk/>
          <pc:sldMk cId="1177092903" sldId="259"/>
        </pc:sldMkLst>
        <pc:spChg chg="mod">
          <ac:chgData name="Fake Test User" userId="SID-0" providerId="Test" clId="FakeClientId" dt="2018-11-30T09:17:46.759" v="5" actId="27636"/>
          <ac:spMkLst>
            <pc:docMk/>
            <pc:sldMk cId="1177092903" sldId="259"/>
            <ac:spMk id="2" creationId="{00000000-0000-0000-0000-000000000000}"/>
          </ac:spMkLst>
        </pc:spChg>
        <pc:graphicFrameChg chg="mod">
          <ac:chgData name="Fake Test User" userId="SID-0" providerId="Test" clId="FakeClientId" dt="2018-11-30T09:17:46.759" v="5" actId="27636"/>
          <ac:graphicFrameMkLst>
            <pc:docMk/>
            <pc:sldMk cId="1177092903" sldId="259"/>
            <ac:graphicFrameMk id="6" creationId="{00000000-0000-0000-0000-000000000000}"/>
          </ac:graphicFrameMkLst>
        </pc:graphicFrameChg>
      </pc:sldChg>
      <pc:sldChg chg="modSp modNotes">
        <pc:chgData name="Fake Test User" userId="SID-0" providerId="Test" clId="FakeClientId" dt="2018-11-30T09:24:38.571" v="35" actId="790"/>
        <pc:sldMkLst>
          <pc:docMk/>
          <pc:sldMk cId="2448389070" sldId="260"/>
        </pc:sldMkLst>
        <pc:spChg chg="mod">
          <ac:chgData name="Fake Test User" userId="SID-0" providerId="Test" clId="FakeClientId" dt="2018-11-30T09:19:34.043" v="14" actId="790"/>
          <ac:spMkLst>
            <pc:docMk/>
            <pc:sldMk cId="2448389070" sldId="260"/>
            <ac:spMk id="2" creationId="{00000000-0000-0000-0000-000000000000}"/>
          </ac:spMkLst>
        </pc:spChg>
        <pc:spChg chg="mod">
          <ac:chgData name="Fake Test User" userId="SID-0" providerId="Test" clId="FakeClientId" dt="2018-11-30T09:19:34.043" v="14" actId="790"/>
          <ac:spMkLst>
            <pc:docMk/>
            <pc:sldMk cId="2448389070" sldId="260"/>
            <ac:spMk id="11" creationId="{00000000-0000-0000-0000-000000000000}"/>
          </ac:spMkLst>
        </pc:spChg>
        <pc:graphicFrameChg chg="modGraphic">
          <ac:chgData name="Fake Test User" userId="SID-0" providerId="Test" clId="FakeClientId" dt="2018-11-30T09:19:39.465" v="15" actId="790"/>
          <ac:graphicFrameMkLst>
            <pc:docMk/>
            <pc:sldMk cId="2448389070" sldId="260"/>
            <ac:graphicFrameMk id="4" creationId="{00000000-0000-0000-0000-000000000000}"/>
          </ac:graphicFrameMkLst>
        </pc:graphicFrameChg>
      </pc:sldChg>
      <pc:sldChg chg="modNotes">
        <pc:chgData name="Fake Test User" userId="SID-0" providerId="Test" clId="FakeClientId" dt="2018-11-30T09:24:43.774" v="36" actId="790"/>
        <pc:sldMkLst>
          <pc:docMk/>
          <pc:sldMk cId="997282786" sldId="261"/>
        </pc:sldMkLst>
      </pc:sldChg>
      <pc:sldMasterChg chg="modSp modSldLayout">
        <pc:chgData name="Fake Test User" userId="SID-0" providerId="Test" clId="FakeClientId" dt="2018-11-30T09:23:41.637" v="29" actId="790"/>
        <pc:sldMasterMkLst>
          <pc:docMk/>
          <pc:sldMasterMk cId="981562976" sldId="2147483660"/>
        </pc:sldMasterMkLst>
        <pc:spChg chg="mod">
          <ac:chgData name="Fake Test User" userId="SID-0" providerId="Test" clId="FakeClientId" dt="2018-11-30T09:20:25.196" v="17" actId="790"/>
          <ac:spMkLst>
            <pc:docMk/>
            <pc:sldMasterMk cId="981562976" sldId="2147483660"/>
            <ac:spMk id="2" creationId="{00000000-0000-0000-0000-000000000000}"/>
          </ac:spMkLst>
        </pc:spChg>
        <pc:spChg chg="mod">
          <ac:chgData name="Fake Test User" userId="SID-0" providerId="Test" clId="FakeClientId" dt="2018-11-30T09:20:25.196" v="17" actId="790"/>
          <ac:spMkLst>
            <pc:docMk/>
            <pc:sldMasterMk cId="981562976" sldId="2147483660"/>
            <ac:spMk id="3" creationId="{00000000-0000-0000-0000-000000000000}"/>
          </ac:spMkLst>
        </pc:spChg>
        <pc:spChg chg="mod">
          <ac:chgData name="Fake Test User" userId="SID-0" providerId="Test" clId="FakeClientId" dt="2018-11-30T09:20:25.196" v="17" actId="790"/>
          <ac:spMkLst>
            <pc:docMk/>
            <pc:sldMasterMk cId="981562976" sldId="2147483660"/>
            <ac:spMk id="4" creationId="{00000000-0000-0000-0000-000000000000}"/>
          </ac:spMkLst>
        </pc:spChg>
        <pc:spChg chg="mod">
          <ac:chgData name="Fake Test User" userId="SID-0" providerId="Test" clId="FakeClientId" dt="2018-11-30T09:20:25.196" v="17" actId="790"/>
          <ac:spMkLst>
            <pc:docMk/>
            <pc:sldMasterMk cId="981562976" sldId="2147483660"/>
            <ac:spMk id="5" creationId="{00000000-0000-0000-0000-000000000000}"/>
          </ac:spMkLst>
        </pc:spChg>
        <pc:spChg chg="mod">
          <ac:chgData name="Fake Test User" userId="SID-0" providerId="Test" clId="FakeClientId" dt="2018-11-30T09:20:25.196" v="17" actId="790"/>
          <ac:spMkLst>
            <pc:docMk/>
            <pc:sldMasterMk cId="981562976" sldId="2147483660"/>
            <ac:spMk id="6" creationId="{00000000-0000-0000-0000-000000000000}"/>
          </ac:spMkLst>
        </pc:spChg>
        <pc:sldLayoutChg chg="modSp">
          <pc:chgData name="Fake Test User" userId="SID-0" providerId="Test" clId="FakeClientId" dt="2018-11-30T09:21:06.975" v="18" actId="790"/>
          <pc:sldLayoutMkLst>
            <pc:docMk/>
            <pc:sldMasterMk cId="981562976" sldId="2147483660"/>
            <pc:sldLayoutMk cId="2483261190" sldId="2147483661"/>
          </pc:sldLayoutMkLst>
          <pc:spChg chg="mod">
            <ac:chgData name="Fake Test User" userId="SID-0" providerId="Test" clId="FakeClientId" dt="2018-11-30T09:21:06.975" v="18" actId="790"/>
            <ac:spMkLst>
              <pc:docMk/>
              <pc:sldMasterMk cId="981562976" sldId="2147483660"/>
              <pc:sldLayoutMk cId="2483261190" sldId="2147483661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06.975" v="18" actId="790"/>
            <ac:spMkLst>
              <pc:docMk/>
              <pc:sldMasterMk cId="981562976" sldId="2147483660"/>
              <pc:sldLayoutMk cId="2483261190" sldId="2147483661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06.975" v="18" actId="790"/>
            <ac:spMkLst>
              <pc:docMk/>
              <pc:sldMasterMk cId="981562976" sldId="2147483660"/>
              <pc:sldLayoutMk cId="2483261190" sldId="2147483661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06.975" v="18" actId="790"/>
            <ac:spMkLst>
              <pc:docMk/>
              <pc:sldMasterMk cId="981562976" sldId="2147483660"/>
              <pc:sldLayoutMk cId="2483261190" sldId="2147483661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1:06.975" v="18" actId="790"/>
            <ac:spMkLst>
              <pc:docMk/>
              <pc:sldMasterMk cId="981562976" sldId="2147483660"/>
              <pc:sldLayoutMk cId="2483261190" sldId="2147483661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1:15.146" v="19" actId="790"/>
          <pc:sldLayoutMkLst>
            <pc:docMk/>
            <pc:sldMasterMk cId="981562976" sldId="2147483660"/>
            <pc:sldLayoutMk cId="1702466837" sldId="2147483662"/>
          </pc:sldLayoutMkLst>
          <pc:spChg chg="mod">
            <ac:chgData name="Fake Test User" userId="SID-0" providerId="Test" clId="FakeClientId" dt="2018-11-30T09:21:15.146" v="19" actId="790"/>
            <ac:spMkLst>
              <pc:docMk/>
              <pc:sldMasterMk cId="981562976" sldId="2147483660"/>
              <pc:sldLayoutMk cId="1702466837" sldId="2147483662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15.146" v="19" actId="790"/>
            <ac:spMkLst>
              <pc:docMk/>
              <pc:sldMasterMk cId="981562976" sldId="2147483660"/>
              <pc:sldLayoutMk cId="1702466837" sldId="2147483662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15.146" v="19" actId="790"/>
            <ac:spMkLst>
              <pc:docMk/>
              <pc:sldMasterMk cId="981562976" sldId="2147483660"/>
              <pc:sldLayoutMk cId="1702466837" sldId="2147483662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15.146" v="19" actId="790"/>
            <ac:spMkLst>
              <pc:docMk/>
              <pc:sldMasterMk cId="981562976" sldId="2147483660"/>
              <pc:sldLayoutMk cId="1702466837" sldId="2147483662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1:15.146" v="19" actId="790"/>
            <ac:spMkLst>
              <pc:docMk/>
              <pc:sldMasterMk cId="981562976" sldId="2147483660"/>
              <pc:sldLayoutMk cId="1702466837" sldId="2147483662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1:20.865" v="20" actId="790"/>
          <pc:sldLayoutMkLst>
            <pc:docMk/>
            <pc:sldMasterMk cId="981562976" sldId="2147483660"/>
            <pc:sldLayoutMk cId="1233611818" sldId="2147483663"/>
          </pc:sldLayoutMkLst>
          <pc:spChg chg="mod">
            <ac:chgData name="Fake Test User" userId="SID-0" providerId="Test" clId="FakeClientId" dt="2018-11-30T09:21:20.865" v="20" actId="790"/>
            <ac:spMkLst>
              <pc:docMk/>
              <pc:sldMasterMk cId="981562976" sldId="2147483660"/>
              <pc:sldLayoutMk cId="1233611818" sldId="2147483663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20.865" v="20" actId="790"/>
            <ac:spMkLst>
              <pc:docMk/>
              <pc:sldMasterMk cId="981562976" sldId="2147483660"/>
              <pc:sldLayoutMk cId="1233611818" sldId="2147483663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20.865" v="20" actId="790"/>
            <ac:spMkLst>
              <pc:docMk/>
              <pc:sldMasterMk cId="981562976" sldId="2147483660"/>
              <pc:sldLayoutMk cId="1233611818" sldId="2147483663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20.865" v="20" actId="790"/>
            <ac:spMkLst>
              <pc:docMk/>
              <pc:sldMasterMk cId="981562976" sldId="2147483660"/>
              <pc:sldLayoutMk cId="1233611818" sldId="2147483663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1:20.865" v="20" actId="790"/>
            <ac:spMkLst>
              <pc:docMk/>
              <pc:sldMasterMk cId="981562976" sldId="2147483660"/>
              <pc:sldLayoutMk cId="1233611818" sldId="2147483663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1:26.380" v="21" actId="790"/>
          <pc:sldLayoutMkLst>
            <pc:docMk/>
            <pc:sldMasterMk cId="981562976" sldId="2147483660"/>
            <pc:sldLayoutMk cId="1521872723" sldId="2147483664"/>
          </pc:sldLayoutMkLst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6" creationId="{00000000-0000-0000-0000-000000000000}"/>
            </ac:spMkLst>
          </pc:spChg>
          <pc:spChg chg="mod">
            <ac:chgData name="Fake Test User" userId="SID-0" providerId="Test" clId="FakeClientId" dt="2018-11-30T09:21:26.380" v="21" actId="790"/>
            <ac:spMkLst>
              <pc:docMk/>
              <pc:sldMasterMk cId="981562976" sldId="2147483660"/>
              <pc:sldLayoutMk cId="1521872723" sldId="2147483664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1:32.645" v="22" actId="790"/>
          <pc:sldLayoutMkLst>
            <pc:docMk/>
            <pc:sldMasterMk cId="981562976" sldId="2147483660"/>
            <pc:sldLayoutMk cId="1100924916" sldId="2147483665"/>
          </pc:sldLayoutMkLst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6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7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8" creationId="{00000000-0000-0000-0000-000000000000}"/>
            </ac:spMkLst>
          </pc:spChg>
          <pc:spChg chg="mod">
            <ac:chgData name="Fake Test User" userId="SID-0" providerId="Test" clId="FakeClientId" dt="2018-11-30T09:21:32.645" v="22" actId="790"/>
            <ac:spMkLst>
              <pc:docMk/>
              <pc:sldMasterMk cId="981562976" sldId="2147483660"/>
              <pc:sldLayoutMk cId="1100924916" sldId="2147483665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1:44.269" v="23" actId="790"/>
          <pc:sldLayoutMkLst>
            <pc:docMk/>
            <pc:sldMasterMk cId="981562976" sldId="2147483660"/>
            <pc:sldLayoutMk cId="918406868" sldId="2147483666"/>
          </pc:sldLayoutMkLst>
          <pc:spChg chg="mod">
            <ac:chgData name="Fake Test User" userId="SID-0" providerId="Test" clId="FakeClientId" dt="2018-11-30T09:21:44.269" v="23" actId="790"/>
            <ac:spMkLst>
              <pc:docMk/>
              <pc:sldMasterMk cId="981562976" sldId="2147483660"/>
              <pc:sldLayoutMk cId="918406868" sldId="2147483666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1:44.269" v="23" actId="790"/>
            <ac:spMkLst>
              <pc:docMk/>
              <pc:sldMasterMk cId="981562976" sldId="2147483660"/>
              <pc:sldLayoutMk cId="918406868" sldId="2147483666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1:44.269" v="23" actId="790"/>
            <ac:spMkLst>
              <pc:docMk/>
              <pc:sldMasterMk cId="981562976" sldId="2147483660"/>
              <pc:sldLayoutMk cId="918406868" sldId="2147483666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1:44.269" v="23" actId="790"/>
            <ac:spMkLst>
              <pc:docMk/>
              <pc:sldMasterMk cId="981562976" sldId="2147483660"/>
              <pc:sldLayoutMk cId="918406868" sldId="2147483666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3:14.498" v="25" actId="790"/>
          <pc:sldLayoutMkLst>
            <pc:docMk/>
            <pc:sldMasterMk cId="981562976" sldId="2147483660"/>
            <pc:sldLayoutMk cId="2497625034" sldId="2147483667"/>
          </pc:sldLayoutMkLst>
          <pc:spChg chg="mod">
            <ac:chgData name="Fake Test User" userId="SID-0" providerId="Test" clId="FakeClientId" dt="2018-11-30T09:23:14.498" v="25" actId="790"/>
            <ac:spMkLst>
              <pc:docMk/>
              <pc:sldMasterMk cId="981562976" sldId="2147483660"/>
              <pc:sldLayoutMk cId="2497625034" sldId="2147483667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3:14.498" v="25" actId="790"/>
            <ac:spMkLst>
              <pc:docMk/>
              <pc:sldMasterMk cId="981562976" sldId="2147483660"/>
              <pc:sldLayoutMk cId="2497625034" sldId="2147483667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3:14.498" v="25" actId="790"/>
            <ac:spMkLst>
              <pc:docMk/>
              <pc:sldMasterMk cId="981562976" sldId="2147483660"/>
              <pc:sldLayoutMk cId="2497625034" sldId="2147483667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3:21.763" v="26" actId="790"/>
          <pc:sldLayoutMkLst>
            <pc:docMk/>
            <pc:sldMasterMk cId="981562976" sldId="2147483660"/>
            <pc:sldLayoutMk cId="943659482" sldId="2147483668"/>
          </pc:sldLayoutMkLst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6" creationId="{00000000-0000-0000-0000-000000000000}"/>
            </ac:spMkLst>
          </pc:spChg>
          <pc:spChg chg="mod">
            <ac:chgData name="Fake Test User" userId="SID-0" providerId="Test" clId="FakeClientId" dt="2018-11-30T09:23:21.763" v="26" actId="790"/>
            <ac:spMkLst>
              <pc:docMk/>
              <pc:sldMasterMk cId="981562976" sldId="2147483660"/>
              <pc:sldLayoutMk cId="943659482" sldId="2147483668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3:27.450" v="27" actId="790"/>
          <pc:sldLayoutMkLst>
            <pc:docMk/>
            <pc:sldMasterMk cId="981562976" sldId="2147483660"/>
            <pc:sldLayoutMk cId="2522290163" sldId="2147483669"/>
          </pc:sldLayoutMkLst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6" creationId="{00000000-0000-0000-0000-000000000000}"/>
            </ac:spMkLst>
          </pc:spChg>
          <pc:spChg chg="mod">
            <ac:chgData name="Fake Test User" userId="SID-0" providerId="Test" clId="FakeClientId" dt="2018-11-30T09:23:27.450" v="27" actId="790"/>
            <ac:spMkLst>
              <pc:docMk/>
              <pc:sldMasterMk cId="981562976" sldId="2147483660"/>
              <pc:sldLayoutMk cId="2522290163" sldId="2147483669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3:34.622" v="28" actId="790"/>
          <pc:sldLayoutMkLst>
            <pc:docMk/>
            <pc:sldMasterMk cId="981562976" sldId="2147483660"/>
            <pc:sldLayoutMk cId="63179575" sldId="2147483670"/>
          </pc:sldLayoutMkLst>
          <pc:spChg chg="mod">
            <ac:chgData name="Fake Test User" userId="SID-0" providerId="Test" clId="FakeClientId" dt="2018-11-30T09:23:34.622" v="28" actId="790"/>
            <ac:spMkLst>
              <pc:docMk/>
              <pc:sldMasterMk cId="981562976" sldId="2147483660"/>
              <pc:sldLayoutMk cId="63179575" sldId="2147483670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3:34.622" v="28" actId="790"/>
            <ac:spMkLst>
              <pc:docMk/>
              <pc:sldMasterMk cId="981562976" sldId="2147483660"/>
              <pc:sldLayoutMk cId="63179575" sldId="2147483670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3:34.622" v="28" actId="790"/>
            <ac:spMkLst>
              <pc:docMk/>
              <pc:sldMasterMk cId="981562976" sldId="2147483660"/>
              <pc:sldLayoutMk cId="63179575" sldId="2147483670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3:34.622" v="28" actId="790"/>
            <ac:spMkLst>
              <pc:docMk/>
              <pc:sldMasterMk cId="981562976" sldId="2147483660"/>
              <pc:sldLayoutMk cId="63179575" sldId="2147483670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3:34.622" v="28" actId="790"/>
            <ac:spMkLst>
              <pc:docMk/>
              <pc:sldMasterMk cId="981562976" sldId="2147483660"/>
              <pc:sldLayoutMk cId="63179575" sldId="2147483670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30T09:23:41.637" v="29" actId="790"/>
          <pc:sldLayoutMkLst>
            <pc:docMk/>
            <pc:sldMasterMk cId="981562976" sldId="2147483660"/>
            <pc:sldLayoutMk cId="2446235546" sldId="2147483671"/>
          </pc:sldLayoutMkLst>
          <pc:spChg chg="mod">
            <ac:chgData name="Fake Test User" userId="SID-0" providerId="Test" clId="FakeClientId" dt="2018-11-30T09:23:41.637" v="29" actId="790"/>
            <ac:spMkLst>
              <pc:docMk/>
              <pc:sldMasterMk cId="981562976" sldId="2147483660"/>
              <pc:sldLayoutMk cId="2446235546" sldId="2147483671"/>
              <ac:spMk id="2" creationId="{00000000-0000-0000-0000-000000000000}"/>
            </ac:spMkLst>
          </pc:spChg>
          <pc:spChg chg="mod">
            <ac:chgData name="Fake Test User" userId="SID-0" providerId="Test" clId="FakeClientId" dt="2018-11-30T09:23:41.637" v="29" actId="790"/>
            <ac:spMkLst>
              <pc:docMk/>
              <pc:sldMasterMk cId="981562976" sldId="2147483660"/>
              <pc:sldLayoutMk cId="2446235546" sldId="2147483671"/>
              <ac:spMk id="3" creationId="{00000000-0000-0000-0000-000000000000}"/>
            </ac:spMkLst>
          </pc:spChg>
          <pc:spChg chg="mod">
            <ac:chgData name="Fake Test User" userId="SID-0" providerId="Test" clId="FakeClientId" dt="2018-11-30T09:23:41.637" v="29" actId="790"/>
            <ac:spMkLst>
              <pc:docMk/>
              <pc:sldMasterMk cId="981562976" sldId="2147483660"/>
              <pc:sldLayoutMk cId="2446235546" sldId="2147483671"/>
              <ac:spMk id="4" creationId="{00000000-0000-0000-0000-000000000000}"/>
            </ac:spMkLst>
          </pc:spChg>
          <pc:spChg chg="mod">
            <ac:chgData name="Fake Test User" userId="SID-0" providerId="Test" clId="FakeClientId" dt="2018-11-30T09:23:41.637" v="29" actId="790"/>
            <ac:spMkLst>
              <pc:docMk/>
              <pc:sldMasterMk cId="981562976" sldId="2147483660"/>
              <pc:sldLayoutMk cId="2446235546" sldId="2147483671"/>
              <ac:spMk id="5" creationId="{00000000-0000-0000-0000-000000000000}"/>
            </ac:spMkLst>
          </pc:spChg>
          <pc:spChg chg="mod">
            <ac:chgData name="Fake Test User" userId="SID-0" providerId="Test" clId="FakeClientId" dt="2018-11-30T09:23:41.637" v="29" actId="790"/>
            <ac:spMkLst>
              <pc:docMk/>
              <pc:sldMasterMk cId="981562976" sldId="2147483660"/>
              <pc:sldLayoutMk cId="2446235546" sldId="2147483671"/>
              <ac:spMk id="6" creationId="{00000000-0000-0000-0000-000000000000}"/>
            </ac:spMkLst>
          </pc:spChg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ondes-premieres2020-2021.fr/" TargetMode="External"/><Relationship Id="rId2" Type="http://schemas.openxmlformats.org/officeDocument/2006/relationships/hyperlink" Target="https://oniseptv.onisep.fr/" TargetMode="External"/><Relationship Id="rId1" Type="http://schemas.openxmlformats.org/officeDocument/2006/relationships/hyperlink" Target="https://www.onisep.fr/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ondes-premieres2020-2021.fr/" TargetMode="External"/><Relationship Id="rId2" Type="http://schemas.openxmlformats.org/officeDocument/2006/relationships/hyperlink" Target="https://oniseptv.onisep.fr/" TargetMode="External"/><Relationship Id="rId1" Type="http://schemas.openxmlformats.org/officeDocument/2006/relationships/hyperlink" Target="https://www.onisep.fr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442EA2-39BA-4C9A-AD59-755D4917D532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4DF9FE7B-F642-4898-A360-D4E3814E1A3D}">
      <dgm:prSet phldrT="[Text]" custT="1"/>
      <dgm:spPr/>
      <dgm:t>
        <a:bodyPr rtlCol="0"/>
        <a:lstStyle/>
        <a:p>
          <a:pPr rtl="0"/>
          <a:r>
            <a:rPr lang="fr-FR" sz="1100" b="1" noProof="0" dirty="0" smtClean="0">
              <a:solidFill>
                <a:srgbClr val="FF0000"/>
              </a:solidFill>
            </a:rPr>
            <a:t>C’est le moment de réfléchir à son projet!</a:t>
          </a:r>
          <a:endParaRPr lang="fr-FR" sz="1100" b="1" noProof="0" dirty="0">
            <a:solidFill>
              <a:srgbClr val="FF0000"/>
            </a:solidFill>
          </a:endParaRPr>
        </a:p>
      </dgm:t>
      <dgm:extLst>
        <a:ext uri="{E40237B7-FDA0-4F09-8148-C483321AD2D9}">
          <dgm14:cNvPr xmlns:dgm14="http://schemas.microsoft.com/office/drawing/2010/diagram" id="0" name="" title="Group A title"/>
        </a:ext>
      </dgm:extLst>
    </dgm:pt>
    <dgm:pt modelId="{1C10F06D-860A-4604-A7AD-02E614FE3976}" type="parTrans" cxnId="{EBD8BE8D-6018-43E2-B081-034BB5656EB6}">
      <dgm:prSet/>
      <dgm:spPr/>
      <dgm:t>
        <a:bodyPr rtlCol="0"/>
        <a:lstStyle/>
        <a:p>
          <a:pPr rtl="0"/>
          <a:endParaRPr lang="fr-FR" noProof="0" dirty="0"/>
        </a:p>
      </dgm:t>
    </dgm:pt>
    <dgm:pt modelId="{43C18EFF-81FC-4D70-8C6B-E95FF3730413}" type="sibTrans" cxnId="{EBD8BE8D-6018-43E2-B081-034BB5656EB6}">
      <dgm:prSet/>
      <dgm:spPr/>
      <dgm:t>
        <a:bodyPr rtlCol="0"/>
        <a:lstStyle/>
        <a:p>
          <a:pPr rtl="0"/>
          <a:endParaRPr lang="fr-FR" noProof="0" dirty="0"/>
        </a:p>
      </dgm:t>
    </dgm:pt>
    <dgm:pt modelId="{EFF2750D-B4B3-474C-8B62-8B638DC31F7E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Consulter les sites </a:t>
          </a:r>
          <a:r>
            <a:rPr lang="fr-FR" sz="1100" noProof="0" dirty="0" smtClean="0">
              <a:hlinkClick xmlns:r="http://schemas.openxmlformats.org/officeDocument/2006/relationships" r:id="rId1"/>
            </a:rPr>
            <a:t>onisep.fr</a:t>
          </a:r>
          <a:r>
            <a:rPr lang="fr-FR" sz="1100" noProof="0" dirty="0" smtClean="0"/>
            <a:t> , </a:t>
          </a:r>
          <a:r>
            <a:rPr lang="fr-FR" sz="1100" noProof="0" dirty="0" smtClean="0">
              <a:hlinkClick xmlns:r="http://schemas.openxmlformats.org/officeDocument/2006/relationships" r:id="rId2"/>
            </a:rPr>
            <a:t>oniseptv.fr</a:t>
          </a:r>
          <a:r>
            <a:rPr lang="fr-FR" sz="1100" noProof="0" dirty="0" smtClean="0"/>
            <a:t> , </a:t>
          </a:r>
          <a:r>
            <a:rPr lang="fr-FR" sz="1100" noProof="0" dirty="0" smtClean="0">
              <a:hlinkClick xmlns:r="http://schemas.openxmlformats.org/officeDocument/2006/relationships" r:id="rId3"/>
            </a:rPr>
            <a:t>secondes-premieres2022-2023.fr</a:t>
          </a:r>
          <a:r>
            <a:rPr lang="fr-FR" sz="1100" noProof="0" dirty="0" smtClean="0"/>
            <a:t> </a:t>
          </a:r>
          <a:endParaRPr lang="fr-FR" sz="1100" noProof="0" dirty="0"/>
        </a:p>
      </dgm:t>
      <dgm:extLst>
        <a:ext uri="{E40237B7-FDA0-4F09-8148-C483321AD2D9}">
          <dgm14:cNvPr xmlns:dgm14="http://schemas.microsoft.com/office/drawing/2010/diagram" id="0" name="" title="Group A tasks"/>
        </a:ext>
      </dgm:extLst>
    </dgm:pt>
    <dgm:pt modelId="{AEBC78E6-CDDC-4C8F-A157-3C51E907FACD}" type="parTrans" cxnId="{A058DDA2-48CA-4E5B-B389-F71A59C262B0}">
      <dgm:prSet/>
      <dgm:spPr/>
      <dgm:t>
        <a:bodyPr rtlCol="0"/>
        <a:lstStyle/>
        <a:p>
          <a:pPr rtl="0"/>
          <a:endParaRPr lang="fr-FR" noProof="0" dirty="0"/>
        </a:p>
      </dgm:t>
    </dgm:pt>
    <dgm:pt modelId="{75C067D7-FCD2-4969-8F27-4BBDA88E75ED}" type="sibTrans" cxnId="{A058DDA2-48CA-4E5B-B389-F71A59C262B0}">
      <dgm:prSet/>
      <dgm:spPr/>
      <dgm:t>
        <a:bodyPr rtlCol="0"/>
        <a:lstStyle/>
        <a:p>
          <a:pPr rtl="0"/>
          <a:endParaRPr lang="fr-FR" noProof="0" dirty="0"/>
        </a:p>
      </dgm:t>
    </dgm:pt>
    <dgm:pt modelId="{3929B1E1-4BC4-4C73-ABE8-27CEF96A3652}">
      <dgm:prSet phldrT="[Text]" custT="1"/>
      <dgm:spPr/>
      <dgm:t>
        <a:bodyPr rtlCol="0"/>
        <a:lstStyle/>
        <a:p>
          <a:pPr rtl="0"/>
          <a:r>
            <a:rPr lang="fr-FR" sz="1100" b="1" noProof="0" dirty="0" smtClean="0">
              <a:solidFill>
                <a:srgbClr val="00B0F0"/>
              </a:solidFill>
            </a:rPr>
            <a:t>Phase de vœux provisoires</a:t>
          </a:r>
          <a:endParaRPr lang="fr-FR" sz="1100" b="1" noProof="0" dirty="0">
            <a:solidFill>
              <a:srgbClr val="00B0F0"/>
            </a:solidFill>
          </a:endParaRPr>
        </a:p>
      </dgm:t>
      <dgm:extLst>
        <a:ext uri="{E40237B7-FDA0-4F09-8148-C483321AD2D9}">
          <dgm14:cNvPr xmlns:dgm14="http://schemas.microsoft.com/office/drawing/2010/diagram" id="0" name="" title="Group B title"/>
        </a:ext>
      </dgm:extLst>
    </dgm:pt>
    <dgm:pt modelId="{F356CC76-9117-4B79-A270-BBBAFD3E9C79}" type="parTrans" cxnId="{1339090C-9A95-4C05-841C-FA3AF987601B}">
      <dgm:prSet/>
      <dgm:spPr/>
      <dgm:t>
        <a:bodyPr rtlCol="0"/>
        <a:lstStyle/>
        <a:p>
          <a:pPr rtl="0"/>
          <a:endParaRPr lang="fr-FR" noProof="0" dirty="0"/>
        </a:p>
      </dgm:t>
    </dgm:pt>
    <dgm:pt modelId="{19BA0C22-38BB-4E9F-89D5-0FF5FF9F12CE}" type="sibTrans" cxnId="{1339090C-9A95-4C05-841C-FA3AF987601B}">
      <dgm:prSet/>
      <dgm:spPr/>
      <dgm:t>
        <a:bodyPr rtlCol="0"/>
        <a:lstStyle/>
        <a:p>
          <a:pPr rtl="0"/>
          <a:endParaRPr lang="fr-FR" noProof="0" dirty="0"/>
        </a:p>
      </dgm:t>
    </dgm:pt>
    <dgm:pt modelId="{99E0600D-9954-43F4-8926-13B8777FAAA1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Le conseil de classe donnera un avis provisoire et des conseils.</a:t>
          </a:r>
          <a:endParaRPr lang="fr-FR" sz="1100" noProof="0" dirty="0"/>
        </a:p>
      </dgm:t>
      <dgm:extLst>
        <a:ext uri="{E40237B7-FDA0-4F09-8148-C483321AD2D9}">
          <dgm14:cNvPr xmlns:dgm14="http://schemas.microsoft.com/office/drawing/2010/diagram" id="0" name="" title="Group B tasks"/>
        </a:ext>
      </dgm:extLst>
    </dgm:pt>
    <dgm:pt modelId="{BE23F476-2C5C-42ED-BF2B-CD5FC7ADDDF6}" type="parTrans" cxnId="{09FCCB9D-A30A-4326-970E-26252D39327F}">
      <dgm:prSet/>
      <dgm:spPr/>
      <dgm:t>
        <a:bodyPr rtlCol="0"/>
        <a:lstStyle/>
        <a:p>
          <a:pPr rtl="0"/>
          <a:endParaRPr lang="fr-FR" noProof="0" dirty="0"/>
        </a:p>
      </dgm:t>
    </dgm:pt>
    <dgm:pt modelId="{C44937DC-4907-4769-AA8B-1B3E7391D7B0}" type="sibTrans" cxnId="{09FCCB9D-A30A-4326-970E-26252D39327F}">
      <dgm:prSet/>
      <dgm:spPr/>
      <dgm:t>
        <a:bodyPr rtlCol="0"/>
        <a:lstStyle/>
        <a:p>
          <a:pPr rtl="0"/>
          <a:endParaRPr lang="fr-FR" noProof="0" dirty="0"/>
        </a:p>
      </dgm:t>
    </dgm:pt>
    <dgm:pt modelId="{60CDF8D0-D4FC-4467-A51E-79C5A58B0B2C}">
      <dgm:prSet phldrT="[Text]" custT="1"/>
      <dgm:spPr/>
      <dgm:t>
        <a:bodyPr rtlCol="0"/>
        <a:lstStyle/>
        <a:p>
          <a:pPr rtl="0"/>
          <a:r>
            <a:rPr lang="fr-FR" sz="1100" b="1" noProof="0" dirty="0" smtClean="0">
              <a:solidFill>
                <a:srgbClr val="00FF00"/>
              </a:solidFill>
            </a:rPr>
            <a:t>Phase de vœux définitifs</a:t>
          </a:r>
          <a:endParaRPr lang="fr-FR" sz="1100" b="1" noProof="0" dirty="0">
            <a:solidFill>
              <a:srgbClr val="00FF00"/>
            </a:solidFill>
          </a:endParaRPr>
        </a:p>
      </dgm:t>
      <dgm:extLst>
        <a:ext uri="{E40237B7-FDA0-4F09-8148-C483321AD2D9}">
          <dgm14:cNvPr xmlns:dgm14="http://schemas.microsoft.com/office/drawing/2010/diagram" id="0" name="" title="Group C title"/>
        </a:ext>
      </dgm:extLst>
    </dgm:pt>
    <dgm:pt modelId="{E12A269F-AB82-486A-9077-80F2BBBE48C2}" type="parTrans" cxnId="{2BA65DEC-E719-4ED3-8135-48349D42DD04}">
      <dgm:prSet/>
      <dgm:spPr/>
      <dgm:t>
        <a:bodyPr rtlCol="0"/>
        <a:lstStyle/>
        <a:p>
          <a:pPr rtl="0"/>
          <a:endParaRPr lang="fr-FR" noProof="0" dirty="0"/>
        </a:p>
      </dgm:t>
    </dgm:pt>
    <dgm:pt modelId="{3F7FD59D-A716-4310-A89A-AB6F740D9FFF}" type="sibTrans" cxnId="{2BA65DEC-E719-4ED3-8135-48349D42DD04}">
      <dgm:prSet/>
      <dgm:spPr/>
      <dgm:t>
        <a:bodyPr rtlCol="0"/>
        <a:lstStyle/>
        <a:p>
          <a:pPr rtl="0"/>
          <a:endParaRPr lang="fr-FR" noProof="0" dirty="0"/>
        </a:p>
      </dgm:t>
    </dgm:pt>
    <dgm:pt modelId="{50629C12-7464-4473-ADEF-1A284F8A9957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Vœux définitif et avis du conseil de classe</a:t>
          </a:r>
          <a:endParaRPr lang="fr-FR" sz="1100" noProof="0" dirty="0"/>
        </a:p>
      </dgm:t>
      <dgm:extLst>
        <a:ext uri="{E40237B7-FDA0-4F09-8148-C483321AD2D9}">
          <dgm14:cNvPr xmlns:dgm14="http://schemas.microsoft.com/office/drawing/2010/diagram" id="0" name="" title="Group C tasks"/>
        </a:ext>
      </dgm:extLst>
    </dgm:pt>
    <dgm:pt modelId="{9D1CB46C-0CFA-4B27-9224-267431FBD094}" type="parTrans" cxnId="{1D32FCC9-657C-4348-9C0D-52115D559FEB}">
      <dgm:prSet/>
      <dgm:spPr/>
      <dgm:t>
        <a:bodyPr rtlCol="0"/>
        <a:lstStyle/>
        <a:p>
          <a:pPr rtl="0"/>
          <a:endParaRPr lang="fr-FR" noProof="0" dirty="0"/>
        </a:p>
      </dgm:t>
    </dgm:pt>
    <dgm:pt modelId="{4576BCC5-0598-4332-A2E7-87AC3ADD4EB8}" type="sibTrans" cxnId="{1D32FCC9-657C-4348-9C0D-52115D559FEB}">
      <dgm:prSet/>
      <dgm:spPr/>
      <dgm:t>
        <a:bodyPr rtlCol="0"/>
        <a:lstStyle/>
        <a:p>
          <a:pPr rtl="0"/>
          <a:endParaRPr lang="fr-FR" noProof="0" dirty="0"/>
        </a:p>
      </dgm:t>
    </dgm:pt>
    <dgm:pt modelId="{380AF79B-FFA5-4686-AB16-E97B8A4A04C9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Affectation</a:t>
          </a:r>
          <a:endParaRPr lang="fr-FR" sz="1100" noProof="0" dirty="0"/>
        </a:p>
      </dgm:t>
      <dgm:extLst/>
    </dgm:pt>
    <dgm:pt modelId="{B886245D-CB6E-462C-BBAA-FC119580C233}" type="parTrans" cxnId="{F7BAC338-CC77-467D-A0C6-5B7CB0282E80}">
      <dgm:prSet/>
      <dgm:spPr/>
      <dgm:t>
        <a:bodyPr rtlCol="0"/>
        <a:lstStyle/>
        <a:p>
          <a:pPr rtl="0"/>
          <a:endParaRPr lang="fr-FR" noProof="0" dirty="0"/>
        </a:p>
      </dgm:t>
    </dgm:pt>
    <dgm:pt modelId="{6C234E64-4A88-4BA4-A326-98306C122596}" type="sibTrans" cxnId="{F7BAC338-CC77-467D-A0C6-5B7CB0282E80}">
      <dgm:prSet/>
      <dgm:spPr/>
      <dgm:t>
        <a:bodyPr rtlCol="0"/>
        <a:lstStyle/>
        <a:p>
          <a:pPr rtl="0"/>
          <a:endParaRPr lang="fr-FR" noProof="0" dirty="0"/>
        </a:p>
      </dgm:t>
    </dgm:pt>
    <dgm:pt modelId="{30FC2499-7039-4995-B519-5C806DB6CC55}">
      <dgm:prSet phldrT="[Text]" custT="1"/>
      <dgm:spPr/>
      <dgm:t>
        <a:bodyPr rtlCol="0"/>
        <a:lstStyle/>
        <a:p>
          <a:pPr rtl="0"/>
          <a:r>
            <a:rPr lang="fr-FR" sz="1100" dirty="0" smtClean="0"/>
            <a:t>mes intérêts (matières préférées, activités extra-scolaires, stage de découverte en décembre...)</a:t>
          </a:r>
          <a:endParaRPr lang="fr-FR" sz="1100" noProof="0" dirty="0"/>
        </a:p>
      </dgm:t>
      <dgm:extLst/>
    </dgm:pt>
    <dgm:pt modelId="{0FF3041E-BC1D-4077-8F04-8285EBA55D41}" type="parTrans" cxnId="{01B61156-F3C3-4156-A1F0-96DBA660F439}">
      <dgm:prSet/>
      <dgm:spPr/>
      <dgm:t>
        <a:bodyPr/>
        <a:lstStyle/>
        <a:p>
          <a:endParaRPr lang="fr-FR"/>
        </a:p>
      </dgm:t>
    </dgm:pt>
    <dgm:pt modelId="{9D37266E-0B12-415C-868A-3DD0CC57ED9B}" type="sibTrans" cxnId="{01B61156-F3C3-4156-A1F0-96DBA660F439}">
      <dgm:prSet/>
      <dgm:spPr/>
      <dgm:t>
        <a:bodyPr/>
        <a:lstStyle/>
        <a:p>
          <a:endParaRPr lang="fr-FR"/>
        </a:p>
      </dgm:t>
    </dgm:pt>
    <dgm:pt modelId="{0791135C-9DAB-47F6-BE9C-A3E56A2DDA50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Prise de contact avec le CFA et les entreprises, avec les établissements privés</a:t>
          </a:r>
          <a:endParaRPr lang="fr-FR" sz="1100" noProof="0" dirty="0"/>
        </a:p>
      </dgm:t>
    </dgm:pt>
    <dgm:pt modelId="{B670C2A7-83CB-4F4C-BC19-A3A7C066A822}" type="sibTrans" cxnId="{B3B26E9A-58E5-497B-BD59-F5567958C609}">
      <dgm:prSet/>
      <dgm:spPr/>
      <dgm:t>
        <a:bodyPr rtlCol="0"/>
        <a:lstStyle/>
        <a:p>
          <a:pPr rtl="0"/>
          <a:endParaRPr lang="fr-FR" noProof="0" dirty="0"/>
        </a:p>
      </dgm:t>
    </dgm:pt>
    <dgm:pt modelId="{D6057E63-9793-4991-97C1-30FC405E95A5}" type="parTrans" cxnId="{B3B26E9A-58E5-497B-BD59-F5567958C609}">
      <dgm:prSet/>
      <dgm:spPr/>
      <dgm:t>
        <a:bodyPr rtlCol="0"/>
        <a:lstStyle/>
        <a:p>
          <a:pPr rtl="0"/>
          <a:endParaRPr lang="fr-FR" noProof="0" dirty="0"/>
        </a:p>
      </dgm:t>
    </dgm:pt>
    <dgm:pt modelId="{749FC51C-A983-4625-8787-EA8974279FA7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Continuer à en parler pour affiner ses choix</a:t>
          </a:r>
          <a:endParaRPr lang="fr-FR" sz="1100" noProof="0" dirty="0"/>
        </a:p>
      </dgm:t>
      <dgm:extLst/>
    </dgm:pt>
    <dgm:pt modelId="{64BD56D3-56BD-4A55-8C6E-3DB3F3887F5E}" type="parTrans" cxnId="{86383EA3-1346-4ECB-A1F7-F1EF0EC8B4D2}">
      <dgm:prSet/>
      <dgm:spPr/>
      <dgm:t>
        <a:bodyPr/>
        <a:lstStyle/>
        <a:p>
          <a:endParaRPr lang="fr-FR"/>
        </a:p>
      </dgm:t>
    </dgm:pt>
    <dgm:pt modelId="{E20720AF-F77A-4953-8887-3DBBD4AA98E6}" type="sibTrans" cxnId="{86383EA3-1346-4ECB-A1F7-F1EF0EC8B4D2}">
      <dgm:prSet/>
      <dgm:spPr/>
      <dgm:t>
        <a:bodyPr/>
        <a:lstStyle/>
        <a:p>
          <a:endParaRPr lang="fr-FR"/>
        </a:p>
      </dgm:t>
    </dgm:pt>
    <dgm:pt modelId="{5CD113BD-55EB-4723-86DF-1A8FE59C9394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Portes ouvertes des lycées et mini stages possibles</a:t>
          </a:r>
          <a:endParaRPr lang="fr-FR" sz="1100" noProof="0" dirty="0"/>
        </a:p>
      </dgm:t>
    </dgm:pt>
    <dgm:pt modelId="{8BFBE406-DB3D-49CD-B857-5B96183E92E5}" type="parTrans" cxnId="{31450B49-3778-46F4-B0F3-E626D8BED00B}">
      <dgm:prSet/>
      <dgm:spPr/>
      <dgm:t>
        <a:bodyPr/>
        <a:lstStyle/>
        <a:p>
          <a:endParaRPr lang="fr-FR"/>
        </a:p>
      </dgm:t>
    </dgm:pt>
    <dgm:pt modelId="{D12F1413-80EE-45CB-B2B8-C3DC8106627A}" type="sibTrans" cxnId="{31450B49-3778-46F4-B0F3-E626D8BED00B}">
      <dgm:prSet/>
      <dgm:spPr/>
      <dgm:t>
        <a:bodyPr/>
        <a:lstStyle/>
        <a:p>
          <a:endParaRPr lang="fr-FR"/>
        </a:p>
      </dgm:t>
    </dgm:pt>
    <dgm:pt modelId="{473FCA0E-56C3-4485-8AD3-B572088FAF57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Inscription dans l’établissement</a:t>
          </a:r>
          <a:endParaRPr lang="fr-FR" sz="1100" noProof="0" dirty="0"/>
        </a:p>
      </dgm:t>
      <dgm:extLst/>
    </dgm:pt>
    <dgm:pt modelId="{448E9285-F620-4DD6-B116-CAAB97696AA2}" type="parTrans" cxnId="{CEC36E82-0EFE-4D76-85FE-AA715D89643E}">
      <dgm:prSet/>
      <dgm:spPr/>
      <dgm:t>
        <a:bodyPr/>
        <a:lstStyle/>
        <a:p>
          <a:endParaRPr lang="fr-FR"/>
        </a:p>
      </dgm:t>
    </dgm:pt>
    <dgm:pt modelId="{FE68C5B7-8350-4E68-AC3E-433E92D2B5F0}" type="sibTrans" cxnId="{CEC36E82-0EFE-4D76-85FE-AA715D89643E}">
      <dgm:prSet/>
      <dgm:spPr/>
      <dgm:t>
        <a:bodyPr/>
        <a:lstStyle/>
        <a:p>
          <a:endParaRPr lang="fr-FR"/>
        </a:p>
      </dgm:t>
    </dgm:pt>
    <dgm:pt modelId="{1A53C336-1A84-4ACF-A7AC-82E11BAF9389}">
      <dgm:prSet phldrT="[Text]" custT="1"/>
      <dgm:spPr/>
      <dgm:t>
        <a:bodyPr/>
        <a:lstStyle/>
        <a:p>
          <a:r>
            <a:rPr lang="fr-FR" sz="1100" dirty="0" smtClean="0"/>
            <a:t>mes capacités (résultats scolaires, facilités d'apprentissage...)</a:t>
          </a:r>
          <a:endParaRPr lang="fr-FR" sz="1100" dirty="0"/>
        </a:p>
      </dgm:t>
    </dgm:pt>
    <dgm:pt modelId="{7661EA7E-1543-4972-AF87-3E4467CA4BD5}" type="parTrans" cxnId="{98013A6B-005E-432F-B0D6-D6196BE00613}">
      <dgm:prSet/>
      <dgm:spPr/>
      <dgm:t>
        <a:bodyPr/>
        <a:lstStyle/>
        <a:p>
          <a:endParaRPr lang="fr-FR"/>
        </a:p>
      </dgm:t>
    </dgm:pt>
    <dgm:pt modelId="{3D30E56E-B8A7-484B-9B0D-B958E1A83BD5}" type="sibTrans" cxnId="{98013A6B-005E-432F-B0D6-D6196BE00613}">
      <dgm:prSet/>
      <dgm:spPr/>
      <dgm:t>
        <a:bodyPr/>
        <a:lstStyle/>
        <a:p>
          <a:endParaRPr lang="fr-FR"/>
        </a:p>
      </dgm:t>
    </dgm:pt>
    <dgm:pt modelId="{F7A3514C-45AA-45A5-A6C9-FD2B6A0CC82F}">
      <dgm:prSet phldrT="[Text]" custT="1"/>
      <dgm:spPr/>
      <dgm:t>
        <a:bodyPr/>
        <a:lstStyle/>
        <a:p>
          <a:r>
            <a:rPr lang="fr-FR" sz="1100" dirty="0" smtClean="0"/>
            <a:t>mes limites (internat, moyen de transport, maître d'apprentissage...)</a:t>
          </a:r>
          <a:endParaRPr lang="fr-FR" sz="1100" dirty="0"/>
        </a:p>
      </dgm:t>
    </dgm:pt>
    <dgm:pt modelId="{2673C47B-DF50-4C01-9F52-F3B9DDA5CD76}" type="parTrans" cxnId="{56D3C976-D3A0-4623-BA54-47406F383757}">
      <dgm:prSet/>
      <dgm:spPr/>
      <dgm:t>
        <a:bodyPr/>
        <a:lstStyle/>
        <a:p>
          <a:endParaRPr lang="fr-FR"/>
        </a:p>
      </dgm:t>
    </dgm:pt>
    <dgm:pt modelId="{A19AAF29-133E-43FC-936C-62AF3170933C}" type="sibTrans" cxnId="{56D3C976-D3A0-4623-BA54-47406F383757}">
      <dgm:prSet/>
      <dgm:spPr/>
      <dgm:t>
        <a:bodyPr/>
        <a:lstStyle/>
        <a:p>
          <a:endParaRPr lang="fr-FR"/>
        </a:p>
      </dgm:t>
    </dgm:pt>
    <dgm:pt modelId="{C5ED88C9-2F0C-462B-9B4A-A67DCC76A7E0}">
      <dgm:prSet phldrT="[Text]" custT="1"/>
      <dgm:spPr/>
      <dgm:t>
        <a:bodyPr rtlCol="0"/>
        <a:lstStyle/>
        <a:p>
          <a:pPr rtl="0"/>
          <a:r>
            <a:rPr lang="fr-FR" sz="1100" noProof="0" dirty="0" smtClean="0"/>
            <a:t>Je réfléchis à :</a:t>
          </a:r>
          <a:endParaRPr lang="fr-FR" sz="1100" noProof="0" dirty="0"/>
        </a:p>
      </dgm:t>
      <dgm:extLst/>
    </dgm:pt>
    <dgm:pt modelId="{777DBBE7-8E4E-48B3-83D1-859C1AA7ADD2}" type="sibTrans" cxnId="{7FF8903B-7995-41A5-A8DB-780B31EE9209}">
      <dgm:prSet/>
      <dgm:spPr/>
      <dgm:t>
        <a:bodyPr/>
        <a:lstStyle/>
        <a:p>
          <a:endParaRPr lang="fr-FR"/>
        </a:p>
      </dgm:t>
    </dgm:pt>
    <dgm:pt modelId="{6F1CA086-73AD-4C5E-93D1-0D56A6259904}" type="parTrans" cxnId="{7FF8903B-7995-41A5-A8DB-780B31EE9209}">
      <dgm:prSet/>
      <dgm:spPr/>
      <dgm:t>
        <a:bodyPr/>
        <a:lstStyle/>
        <a:p>
          <a:endParaRPr lang="fr-FR"/>
        </a:p>
      </dgm:t>
    </dgm:pt>
    <dgm:pt modelId="{E6A445EE-D086-4B01-B491-D67950A5A065}" type="pres">
      <dgm:prSet presAssocID="{3F442EA2-39BA-4C9A-AD59-755D4917D5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D3A9625-D3EB-4CA1-AB05-34452283708A}" type="pres">
      <dgm:prSet presAssocID="{4DF9FE7B-F642-4898-A360-D4E3814E1A3D}" presName="parentLin" presStyleCnt="0"/>
      <dgm:spPr/>
    </dgm:pt>
    <dgm:pt modelId="{7E290D25-335D-4339-A8E8-B036E46B5EB5}" type="pres">
      <dgm:prSet presAssocID="{4DF9FE7B-F642-4898-A360-D4E3814E1A3D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674922F1-7266-4681-AD4F-1C618A5FFF23}" type="pres">
      <dgm:prSet presAssocID="{4DF9FE7B-F642-4898-A360-D4E3814E1A3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C29850-0672-4B77-B5DE-2E1563038631}" type="pres">
      <dgm:prSet presAssocID="{4DF9FE7B-F642-4898-A360-D4E3814E1A3D}" presName="negativeSpace" presStyleCnt="0"/>
      <dgm:spPr/>
    </dgm:pt>
    <dgm:pt modelId="{80259B02-529C-422B-91BE-D70198BA9F6C}" type="pres">
      <dgm:prSet presAssocID="{4DF9FE7B-F642-4898-A360-D4E3814E1A3D}" presName="childText" presStyleLbl="conFgAcc1" presStyleIdx="0" presStyleCnt="3" custScaleY="98762" custLinFactNeighborX="17420" custLinFactNeighborY="41051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3EFB4E-D3DB-42E1-82AC-148F7D29254F}" type="pres">
      <dgm:prSet presAssocID="{43C18EFF-81FC-4D70-8C6B-E95FF3730413}" presName="spaceBetweenRectangles" presStyleCnt="0"/>
      <dgm:spPr/>
    </dgm:pt>
    <dgm:pt modelId="{07AC1C38-F728-4390-9C76-57A49ED97DBB}" type="pres">
      <dgm:prSet presAssocID="{3929B1E1-4BC4-4C73-ABE8-27CEF96A3652}" presName="parentLin" presStyleCnt="0"/>
      <dgm:spPr/>
    </dgm:pt>
    <dgm:pt modelId="{D0037F0D-DB9A-4BA4-97B4-D939B26E14DA}" type="pres">
      <dgm:prSet presAssocID="{3929B1E1-4BC4-4C73-ABE8-27CEF96A3652}" presName="parentLeftMargin" presStyleLbl="node1" presStyleIdx="0" presStyleCnt="3"/>
      <dgm:spPr/>
      <dgm:t>
        <a:bodyPr/>
        <a:lstStyle/>
        <a:p>
          <a:endParaRPr lang="fr-FR"/>
        </a:p>
      </dgm:t>
    </dgm:pt>
    <dgm:pt modelId="{21EEBBE2-729F-4D85-8CAE-C2B30FF126D2}" type="pres">
      <dgm:prSet presAssocID="{3929B1E1-4BC4-4C73-ABE8-27CEF96A3652}" presName="parentText" presStyleLbl="node1" presStyleIdx="1" presStyleCnt="3" custLinFactNeighborX="57754" custLinFactNeighborY="0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ACB3FAF-C320-430D-84D4-71BA6D1761D1}" type="pres">
      <dgm:prSet presAssocID="{3929B1E1-4BC4-4C73-ABE8-27CEF96A3652}" presName="negativeSpace" presStyleCnt="0"/>
      <dgm:spPr/>
    </dgm:pt>
    <dgm:pt modelId="{5282638F-EFF2-4770-BB1A-21455422E45D}" type="pres">
      <dgm:prSet presAssocID="{3929B1E1-4BC4-4C73-ABE8-27CEF96A3652}" presName="childText" presStyleLbl="conFgAcc1" presStyleIdx="1" presStyleCnt="3" custLinFactNeighborX="15382" custLinFactNeighborY="-2052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E827AA-77D8-4146-A665-00110A17769E}" type="pres">
      <dgm:prSet presAssocID="{19BA0C22-38BB-4E9F-89D5-0FF5FF9F12CE}" presName="spaceBetweenRectangles" presStyleCnt="0"/>
      <dgm:spPr/>
    </dgm:pt>
    <dgm:pt modelId="{34C9EE47-81AF-461E-8292-AB107AA0D367}" type="pres">
      <dgm:prSet presAssocID="{60CDF8D0-D4FC-4467-A51E-79C5A58B0B2C}" presName="parentLin" presStyleCnt="0"/>
      <dgm:spPr/>
    </dgm:pt>
    <dgm:pt modelId="{864CB39B-29F9-473D-90E5-0686D86E278F}" type="pres">
      <dgm:prSet presAssocID="{60CDF8D0-D4FC-4467-A51E-79C5A58B0B2C}" presName="parentLeftMargin" presStyleLbl="node1" presStyleIdx="1" presStyleCnt="3"/>
      <dgm:spPr/>
      <dgm:t>
        <a:bodyPr/>
        <a:lstStyle/>
        <a:p>
          <a:endParaRPr lang="fr-FR"/>
        </a:p>
      </dgm:t>
    </dgm:pt>
    <dgm:pt modelId="{5B203A22-00AF-46E7-9415-C6DAFD7E01CC}" type="pres">
      <dgm:prSet presAssocID="{60CDF8D0-D4FC-4467-A51E-79C5A58B0B2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9C1F84-81DE-4E5D-9537-C2D1A211B8B6}" type="pres">
      <dgm:prSet presAssocID="{60CDF8D0-D4FC-4467-A51E-79C5A58B0B2C}" presName="negativeSpace" presStyleCnt="0"/>
      <dgm:spPr/>
    </dgm:pt>
    <dgm:pt modelId="{964E6811-5072-4466-B721-689C35A65029}" type="pres">
      <dgm:prSet presAssocID="{60CDF8D0-D4FC-4467-A51E-79C5A58B0B2C}" presName="childText" presStyleLbl="conFgAcc1" presStyleIdx="2" presStyleCnt="3" custScaleY="101244" custLinFactNeighborX="25389" custLinFactNeighborY="3905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DE5E38D-A5B8-4106-AA53-817A69AD694E}" type="presOf" srcId="{60CDF8D0-D4FC-4467-A51E-79C5A58B0B2C}" destId="{5B203A22-00AF-46E7-9415-C6DAFD7E01CC}" srcOrd="1" destOrd="0" presId="urn:microsoft.com/office/officeart/2005/8/layout/list1"/>
    <dgm:cxn modelId="{B3B26E9A-58E5-497B-BD59-F5567958C609}" srcId="{3929B1E1-4BC4-4C73-ABE8-27CEF96A3652}" destId="{0791135C-9DAB-47F6-BE9C-A3E56A2DDA50}" srcOrd="2" destOrd="0" parTransId="{D6057E63-9793-4991-97C1-30FC405E95A5}" sibTransId="{B670C2A7-83CB-4F4C-BC19-A3A7C066A822}"/>
    <dgm:cxn modelId="{7C264BBB-7CE8-4C0F-BC65-169BD5E09CC2}" type="presOf" srcId="{3929B1E1-4BC4-4C73-ABE8-27CEF96A3652}" destId="{21EEBBE2-729F-4D85-8CAE-C2B30FF126D2}" srcOrd="1" destOrd="0" presId="urn:microsoft.com/office/officeart/2005/8/layout/list1"/>
    <dgm:cxn modelId="{7EC8E888-642D-48B3-A5D5-7AB041F9D488}" type="presOf" srcId="{50629C12-7464-4473-ADEF-1A284F8A9957}" destId="{964E6811-5072-4466-B721-689C35A65029}" srcOrd="0" destOrd="0" presId="urn:microsoft.com/office/officeart/2005/8/layout/list1"/>
    <dgm:cxn modelId="{86383EA3-1346-4ECB-A1F7-F1EF0EC8B4D2}" srcId="{3929B1E1-4BC4-4C73-ABE8-27CEF96A3652}" destId="{749FC51C-A983-4625-8787-EA8974279FA7}" srcOrd="1" destOrd="0" parTransId="{64BD56D3-56BD-4A55-8C6E-3DB3F3887F5E}" sibTransId="{E20720AF-F77A-4953-8887-3DBBD4AA98E6}"/>
    <dgm:cxn modelId="{584FC831-2BA2-4B86-9174-D0199868C4F3}" type="presOf" srcId="{3F442EA2-39BA-4C9A-AD59-755D4917D532}" destId="{E6A445EE-D086-4B01-B491-D67950A5A065}" srcOrd="0" destOrd="0" presId="urn:microsoft.com/office/officeart/2005/8/layout/list1"/>
    <dgm:cxn modelId="{7FF8903B-7995-41A5-A8DB-780B31EE9209}" srcId="{4DF9FE7B-F642-4898-A360-D4E3814E1A3D}" destId="{C5ED88C9-2F0C-462B-9B4A-A67DCC76A7E0}" srcOrd="1" destOrd="0" parTransId="{6F1CA086-73AD-4C5E-93D1-0D56A6259904}" sibTransId="{777DBBE7-8E4E-48B3-83D1-859C1AA7ADD2}"/>
    <dgm:cxn modelId="{03C342DA-802F-4C40-B5FF-7B24B5ADC239}" type="presOf" srcId="{30FC2499-7039-4995-B519-5C806DB6CC55}" destId="{80259B02-529C-422B-91BE-D70198BA9F6C}" srcOrd="0" destOrd="2" presId="urn:microsoft.com/office/officeart/2005/8/layout/list1"/>
    <dgm:cxn modelId="{31450B49-3778-46F4-B0F3-E626D8BED00B}" srcId="{3929B1E1-4BC4-4C73-ABE8-27CEF96A3652}" destId="{5CD113BD-55EB-4723-86DF-1A8FE59C9394}" srcOrd="3" destOrd="0" parTransId="{8BFBE406-DB3D-49CD-B857-5B96183E92E5}" sibTransId="{D12F1413-80EE-45CB-B2B8-C3DC8106627A}"/>
    <dgm:cxn modelId="{757F4867-21A1-4967-A777-47D5F0950E49}" type="presOf" srcId="{1A53C336-1A84-4ACF-A7AC-82E11BAF9389}" destId="{80259B02-529C-422B-91BE-D70198BA9F6C}" srcOrd="0" destOrd="3" presId="urn:microsoft.com/office/officeart/2005/8/layout/list1"/>
    <dgm:cxn modelId="{68223E70-63BB-4C64-80CE-D8D03671AE94}" type="presOf" srcId="{EFF2750D-B4B3-474C-8B62-8B638DC31F7E}" destId="{80259B02-529C-422B-91BE-D70198BA9F6C}" srcOrd="0" destOrd="0" presId="urn:microsoft.com/office/officeart/2005/8/layout/list1"/>
    <dgm:cxn modelId="{2BA65DEC-E719-4ED3-8135-48349D42DD04}" srcId="{3F442EA2-39BA-4C9A-AD59-755D4917D532}" destId="{60CDF8D0-D4FC-4467-A51E-79C5A58B0B2C}" srcOrd="2" destOrd="0" parTransId="{E12A269F-AB82-486A-9077-80F2BBBE48C2}" sibTransId="{3F7FD59D-A716-4310-A89A-AB6F740D9FFF}"/>
    <dgm:cxn modelId="{08E03523-0F12-45EC-B49B-2654FC40DC83}" type="presOf" srcId="{4DF9FE7B-F642-4898-A360-D4E3814E1A3D}" destId="{7E290D25-335D-4339-A8E8-B036E46B5EB5}" srcOrd="0" destOrd="0" presId="urn:microsoft.com/office/officeart/2005/8/layout/list1"/>
    <dgm:cxn modelId="{93BFE12A-1D3C-40E1-9DCF-FB9156851783}" type="presOf" srcId="{0791135C-9DAB-47F6-BE9C-A3E56A2DDA50}" destId="{5282638F-EFF2-4770-BB1A-21455422E45D}" srcOrd="0" destOrd="2" presId="urn:microsoft.com/office/officeart/2005/8/layout/list1"/>
    <dgm:cxn modelId="{B9553B2E-086C-4813-95A0-E8CCE5576CEC}" type="presOf" srcId="{C5ED88C9-2F0C-462B-9B4A-A67DCC76A7E0}" destId="{80259B02-529C-422B-91BE-D70198BA9F6C}" srcOrd="0" destOrd="1" presId="urn:microsoft.com/office/officeart/2005/8/layout/list1"/>
    <dgm:cxn modelId="{1339090C-9A95-4C05-841C-FA3AF987601B}" srcId="{3F442EA2-39BA-4C9A-AD59-755D4917D532}" destId="{3929B1E1-4BC4-4C73-ABE8-27CEF96A3652}" srcOrd="1" destOrd="0" parTransId="{F356CC76-9117-4B79-A270-BBBAFD3E9C79}" sibTransId="{19BA0C22-38BB-4E9F-89D5-0FF5FF9F12CE}"/>
    <dgm:cxn modelId="{179ED113-5E76-452C-902F-40794F99096F}" type="presOf" srcId="{5CD113BD-55EB-4723-86DF-1A8FE59C9394}" destId="{5282638F-EFF2-4770-BB1A-21455422E45D}" srcOrd="0" destOrd="3" presId="urn:microsoft.com/office/officeart/2005/8/layout/list1"/>
    <dgm:cxn modelId="{ABD0CED7-CEA8-41E5-B18E-A2688768F5D7}" type="presOf" srcId="{473FCA0E-56C3-4485-8AD3-B572088FAF57}" destId="{964E6811-5072-4466-B721-689C35A65029}" srcOrd="0" destOrd="2" presId="urn:microsoft.com/office/officeart/2005/8/layout/list1"/>
    <dgm:cxn modelId="{1D32FCC9-657C-4348-9C0D-52115D559FEB}" srcId="{60CDF8D0-D4FC-4467-A51E-79C5A58B0B2C}" destId="{50629C12-7464-4473-ADEF-1A284F8A9957}" srcOrd="0" destOrd="0" parTransId="{9D1CB46C-0CFA-4B27-9224-267431FBD094}" sibTransId="{4576BCC5-0598-4332-A2E7-87AC3ADD4EB8}"/>
    <dgm:cxn modelId="{01B61156-F3C3-4156-A1F0-96DBA660F439}" srcId="{4DF9FE7B-F642-4898-A360-D4E3814E1A3D}" destId="{30FC2499-7039-4995-B519-5C806DB6CC55}" srcOrd="2" destOrd="0" parTransId="{0FF3041E-BC1D-4077-8F04-8285EBA55D41}" sibTransId="{9D37266E-0B12-415C-868A-3DD0CC57ED9B}"/>
    <dgm:cxn modelId="{CEC36E82-0EFE-4D76-85FE-AA715D89643E}" srcId="{60CDF8D0-D4FC-4467-A51E-79C5A58B0B2C}" destId="{473FCA0E-56C3-4485-8AD3-B572088FAF57}" srcOrd="2" destOrd="0" parTransId="{448E9285-F620-4DD6-B116-CAAB97696AA2}" sibTransId="{FE68C5B7-8350-4E68-AC3E-433E92D2B5F0}"/>
    <dgm:cxn modelId="{EBB22D0D-7DE7-4CC7-87D0-631AF4C18661}" type="presOf" srcId="{749FC51C-A983-4625-8787-EA8974279FA7}" destId="{5282638F-EFF2-4770-BB1A-21455422E45D}" srcOrd="0" destOrd="1" presId="urn:microsoft.com/office/officeart/2005/8/layout/list1"/>
    <dgm:cxn modelId="{09FCCB9D-A30A-4326-970E-26252D39327F}" srcId="{3929B1E1-4BC4-4C73-ABE8-27CEF96A3652}" destId="{99E0600D-9954-43F4-8926-13B8777FAAA1}" srcOrd="0" destOrd="0" parTransId="{BE23F476-2C5C-42ED-BF2B-CD5FC7ADDDF6}" sibTransId="{C44937DC-4907-4769-AA8B-1B3E7391D7B0}"/>
    <dgm:cxn modelId="{6E94272E-7C3B-4EBF-975B-A667534DE6C3}" type="presOf" srcId="{380AF79B-FFA5-4686-AB16-E97B8A4A04C9}" destId="{964E6811-5072-4466-B721-689C35A65029}" srcOrd="0" destOrd="1" presId="urn:microsoft.com/office/officeart/2005/8/layout/list1"/>
    <dgm:cxn modelId="{56D3C976-D3A0-4623-BA54-47406F383757}" srcId="{4DF9FE7B-F642-4898-A360-D4E3814E1A3D}" destId="{F7A3514C-45AA-45A5-A6C9-FD2B6A0CC82F}" srcOrd="4" destOrd="0" parTransId="{2673C47B-DF50-4C01-9F52-F3B9DDA5CD76}" sibTransId="{A19AAF29-133E-43FC-936C-62AF3170933C}"/>
    <dgm:cxn modelId="{F7BAC338-CC77-467D-A0C6-5B7CB0282E80}" srcId="{60CDF8D0-D4FC-4467-A51E-79C5A58B0B2C}" destId="{380AF79B-FFA5-4686-AB16-E97B8A4A04C9}" srcOrd="1" destOrd="0" parTransId="{B886245D-CB6E-462C-BBAA-FC119580C233}" sibTransId="{6C234E64-4A88-4BA4-A326-98306C122596}"/>
    <dgm:cxn modelId="{EBD8BE8D-6018-43E2-B081-034BB5656EB6}" srcId="{3F442EA2-39BA-4C9A-AD59-755D4917D532}" destId="{4DF9FE7B-F642-4898-A360-D4E3814E1A3D}" srcOrd="0" destOrd="0" parTransId="{1C10F06D-860A-4604-A7AD-02E614FE3976}" sibTransId="{43C18EFF-81FC-4D70-8C6B-E95FF3730413}"/>
    <dgm:cxn modelId="{FA163BC6-9A00-4D0A-96C8-3115E44F569A}" type="presOf" srcId="{4DF9FE7B-F642-4898-A360-D4E3814E1A3D}" destId="{674922F1-7266-4681-AD4F-1C618A5FFF23}" srcOrd="1" destOrd="0" presId="urn:microsoft.com/office/officeart/2005/8/layout/list1"/>
    <dgm:cxn modelId="{98013A6B-005E-432F-B0D6-D6196BE00613}" srcId="{4DF9FE7B-F642-4898-A360-D4E3814E1A3D}" destId="{1A53C336-1A84-4ACF-A7AC-82E11BAF9389}" srcOrd="3" destOrd="0" parTransId="{7661EA7E-1543-4972-AF87-3E4467CA4BD5}" sibTransId="{3D30E56E-B8A7-484B-9B0D-B958E1A83BD5}"/>
    <dgm:cxn modelId="{16586925-DFA1-4C18-930B-984F98459C1B}" type="presOf" srcId="{3929B1E1-4BC4-4C73-ABE8-27CEF96A3652}" destId="{D0037F0D-DB9A-4BA4-97B4-D939B26E14DA}" srcOrd="0" destOrd="0" presId="urn:microsoft.com/office/officeart/2005/8/layout/list1"/>
    <dgm:cxn modelId="{2F047B70-4555-4908-9152-D809F78F4B19}" type="presOf" srcId="{99E0600D-9954-43F4-8926-13B8777FAAA1}" destId="{5282638F-EFF2-4770-BB1A-21455422E45D}" srcOrd="0" destOrd="0" presId="urn:microsoft.com/office/officeart/2005/8/layout/list1"/>
    <dgm:cxn modelId="{C6BACE7C-681F-4D46-B98E-642AAE234E4E}" type="presOf" srcId="{60CDF8D0-D4FC-4467-A51E-79C5A58B0B2C}" destId="{864CB39B-29F9-473D-90E5-0686D86E278F}" srcOrd="0" destOrd="0" presId="urn:microsoft.com/office/officeart/2005/8/layout/list1"/>
    <dgm:cxn modelId="{A058DDA2-48CA-4E5B-B389-F71A59C262B0}" srcId="{4DF9FE7B-F642-4898-A360-D4E3814E1A3D}" destId="{EFF2750D-B4B3-474C-8B62-8B638DC31F7E}" srcOrd="0" destOrd="0" parTransId="{AEBC78E6-CDDC-4C8F-A157-3C51E907FACD}" sibTransId="{75C067D7-FCD2-4969-8F27-4BBDA88E75ED}"/>
    <dgm:cxn modelId="{81A14B08-AC65-4856-96A6-D4B22A473D71}" type="presOf" srcId="{F7A3514C-45AA-45A5-A6C9-FD2B6A0CC82F}" destId="{80259B02-529C-422B-91BE-D70198BA9F6C}" srcOrd="0" destOrd="4" presId="urn:microsoft.com/office/officeart/2005/8/layout/list1"/>
    <dgm:cxn modelId="{1EECFD4D-1A5C-466B-9E84-79C9AF2F4DD5}" type="presParOf" srcId="{E6A445EE-D086-4B01-B491-D67950A5A065}" destId="{6D3A9625-D3EB-4CA1-AB05-34452283708A}" srcOrd="0" destOrd="0" presId="urn:microsoft.com/office/officeart/2005/8/layout/list1"/>
    <dgm:cxn modelId="{A8915C67-4D02-40F3-A318-58F6EE8C9491}" type="presParOf" srcId="{6D3A9625-D3EB-4CA1-AB05-34452283708A}" destId="{7E290D25-335D-4339-A8E8-B036E46B5EB5}" srcOrd="0" destOrd="0" presId="urn:microsoft.com/office/officeart/2005/8/layout/list1"/>
    <dgm:cxn modelId="{6D4B5896-E207-4B90-A38F-66062982D357}" type="presParOf" srcId="{6D3A9625-D3EB-4CA1-AB05-34452283708A}" destId="{674922F1-7266-4681-AD4F-1C618A5FFF23}" srcOrd="1" destOrd="0" presId="urn:microsoft.com/office/officeart/2005/8/layout/list1"/>
    <dgm:cxn modelId="{7CD33202-82D2-4E9D-ABD0-F97620AB06DA}" type="presParOf" srcId="{E6A445EE-D086-4B01-B491-D67950A5A065}" destId="{96C29850-0672-4B77-B5DE-2E1563038631}" srcOrd="1" destOrd="0" presId="urn:microsoft.com/office/officeart/2005/8/layout/list1"/>
    <dgm:cxn modelId="{217E8467-8E82-40E5-8EC9-4E79466ECB90}" type="presParOf" srcId="{E6A445EE-D086-4B01-B491-D67950A5A065}" destId="{80259B02-529C-422B-91BE-D70198BA9F6C}" srcOrd="2" destOrd="0" presId="urn:microsoft.com/office/officeart/2005/8/layout/list1"/>
    <dgm:cxn modelId="{3EE5F3AA-7B02-4439-AF37-6B0F9F60AB15}" type="presParOf" srcId="{E6A445EE-D086-4B01-B491-D67950A5A065}" destId="{E53EFB4E-D3DB-42E1-82AC-148F7D29254F}" srcOrd="3" destOrd="0" presId="urn:microsoft.com/office/officeart/2005/8/layout/list1"/>
    <dgm:cxn modelId="{1124628D-BB9D-4AE1-A7BA-523DF4316205}" type="presParOf" srcId="{E6A445EE-D086-4B01-B491-D67950A5A065}" destId="{07AC1C38-F728-4390-9C76-57A49ED97DBB}" srcOrd="4" destOrd="0" presId="urn:microsoft.com/office/officeart/2005/8/layout/list1"/>
    <dgm:cxn modelId="{1CF7E024-C76C-4C2D-98D6-F71D45E4F40E}" type="presParOf" srcId="{07AC1C38-F728-4390-9C76-57A49ED97DBB}" destId="{D0037F0D-DB9A-4BA4-97B4-D939B26E14DA}" srcOrd="0" destOrd="0" presId="urn:microsoft.com/office/officeart/2005/8/layout/list1"/>
    <dgm:cxn modelId="{D7735EAB-85F0-4214-AD3C-C89B03A41315}" type="presParOf" srcId="{07AC1C38-F728-4390-9C76-57A49ED97DBB}" destId="{21EEBBE2-729F-4D85-8CAE-C2B30FF126D2}" srcOrd="1" destOrd="0" presId="urn:microsoft.com/office/officeart/2005/8/layout/list1"/>
    <dgm:cxn modelId="{B2844138-DF5E-4746-8CA6-59DC1F289E48}" type="presParOf" srcId="{E6A445EE-D086-4B01-B491-D67950A5A065}" destId="{AACB3FAF-C320-430D-84D4-71BA6D1761D1}" srcOrd="5" destOrd="0" presId="urn:microsoft.com/office/officeart/2005/8/layout/list1"/>
    <dgm:cxn modelId="{4B8BA9EF-D400-4419-B597-7D761B2283AA}" type="presParOf" srcId="{E6A445EE-D086-4B01-B491-D67950A5A065}" destId="{5282638F-EFF2-4770-BB1A-21455422E45D}" srcOrd="6" destOrd="0" presId="urn:microsoft.com/office/officeart/2005/8/layout/list1"/>
    <dgm:cxn modelId="{B87AA440-A682-4C84-99A2-64B01935E9B8}" type="presParOf" srcId="{E6A445EE-D086-4B01-B491-D67950A5A065}" destId="{8CE827AA-77D8-4146-A665-00110A17769E}" srcOrd="7" destOrd="0" presId="urn:microsoft.com/office/officeart/2005/8/layout/list1"/>
    <dgm:cxn modelId="{0DB637F6-CDB1-47E6-BFDB-2D2ACA102DF9}" type="presParOf" srcId="{E6A445EE-D086-4B01-B491-D67950A5A065}" destId="{34C9EE47-81AF-461E-8292-AB107AA0D367}" srcOrd="8" destOrd="0" presId="urn:microsoft.com/office/officeart/2005/8/layout/list1"/>
    <dgm:cxn modelId="{EE4E43C3-96AD-4BA2-BCB5-CFD06314FCBA}" type="presParOf" srcId="{34C9EE47-81AF-461E-8292-AB107AA0D367}" destId="{864CB39B-29F9-473D-90E5-0686D86E278F}" srcOrd="0" destOrd="0" presId="urn:microsoft.com/office/officeart/2005/8/layout/list1"/>
    <dgm:cxn modelId="{5D65740F-B8D5-4E88-B32E-65091CF76B0B}" type="presParOf" srcId="{34C9EE47-81AF-461E-8292-AB107AA0D367}" destId="{5B203A22-00AF-46E7-9415-C6DAFD7E01CC}" srcOrd="1" destOrd="0" presId="urn:microsoft.com/office/officeart/2005/8/layout/list1"/>
    <dgm:cxn modelId="{93DE0E42-12BB-4070-B1A6-3D37D5A4CE26}" type="presParOf" srcId="{E6A445EE-D086-4B01-B491-D67950A5A065}" destId="{DF9C1F84-81DE-4E5D-9537-C2D1A211B8B6}" srcOrd="9" destOrd="0" presId="urn:microsoft.com/office/officeart/2005/8/layout/list1"/>
    <dgm:cxn modelId="{9E3ABD01-BD42-4605-97DA-56E82F5FF40D}" type="presParOf" srcId="{E6A445EE-D086-4B01-B491-D67950A5A065}" destId="{964E6811-5072-4466-B721-689C35A650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259B02-529C-422B-91BE-D70198BA9F6C}">
      <dsp:nvSpPr>
        <dsp:cNvPr id="0" name=""/>
        <dsp:cNvSpPr/>
      </dsp:nvSpPr>
      <dsp:spPr>
        <a:xfrm>
          <a:off x="0" y="282935"/>
          <a:ext cx="4485549" cy="167994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128" tIns="312420" rIns="348128" bIns="78232" numCol="1" spcCol="1270" rtlCol="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Consulter les sites </a:t>
          </a:r>
          <a:r>
            <a:rPr lang="fr-FR" sz="1100" kern="1200" noProof="0" dirty="0" smtClean="0">
              <a:hlinkClick xmlns:r="http://schemas.openxmlformats.org/officeDocument/2006/relationships" r:id="rId1"/>
            </a:rPr>
            <a:t>onisep.fr</a:t>
          </a:r>
          <a:r>
            <a:rPr lang="fr-FR" sz="1100" kern="1200" noProof="0" dirty="0" smtClean="0"/>
            <a:t> , </a:t>
          </a:r>
          <a:r>
            <a:rPr lang="fr-FR" sz="1100" kern="1200" noProof="0" dirty="0" smtClean="0">
              <a:hlinkClick xmlns:r="http://schemas.openxmlformats.org/officeDocument/2006/relationships" r:id="rId2"/>
            </a:rPr>
            <a:t>oniseptv.fr</a:t>
          </a:r>
          <a:r>
            <a:rPr lang="fr-FR" sz="1100" kern="1200" noProof="0" dirty="0" smtClean="0"/>
            <a:t> , </a:t>
          </a:r>
          <a:r>
            <a:rPr lang="fr-FR" sz="1100" kern="1200" noProof="0" dirty="0" smtClean="0">
              <a:hlinkClick xmlns:r="http://schemas.openxmlformats.org/officeDocument/2006/relationships" r:id="rId3"/>
            </a:rPr>
            <a:t>secondes-premieres2022-2023.fr</a:t>
          </a:r>
          <a:r>
            <a:rPr lang="fr-FR" sz="1100" kern="1200" noProof="0" dirty="0" smtClean="0"/>
            <a:t> 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Je réfléchis à :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mes intérêts (matières préférées, activités extra-scolaires, stage de découverte en décembre...)</a:t>
          </a:r>
          <a:endParaRPr lang="fr-FR" sz="1100" kern="1200" noProof="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mes capacités (résultats scolaires, facilités d'apprentissage...)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mes limites (internat, moyen de transport, maître d'apprentissage...)</a:t>
          </a:r>
          <a:endParaRPr lang="fr-FR" sz="1100" kern="1200" dirty="0"/>
        </a:p>
      </dsp:txBody>
      <dsp:txXfrm>
        <a:off x="0" y="282935"/>
        <a:ext cx="4485549" cy="1679941"/>
      </dsp:txXfrm>
    </dsp:sp>
    <dsp:sp modelId="{674922F1-7266-4681-AD4F-1C618A5FFF23}">
      <dsp:nvSpPr>
        <dsp:cNvPr id="0" name=""/>
        <dsp:cNvSpPr/>
      </dsp:nvSpPr>
      <dsp:spPr>
        <a:xfrm>
          <a:off x="224277" y="28284"/>
          <a:ext cx="3139884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680" tIns="0" rIns="118680" bIns="0" numCol="1" spcCol="1270" rtlCol="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noProof="0" dirty="0" smtClean="0">
              <a:solidFill>
                <a:srgbClr val="FF0000"/>
              </a:solidFill>
            </a:rPr>
            <a:t>C’est le moment de réfléchir à son projet!</a:t>
          </a:r>
          <a:endParaRPr lang="fr-FR" sz="1100" b="1" kern="1200" noProof="0" dirty="0">
            <a:solidFill>
              <a:srgbClr val="FF0000"/>
            </a:solidFill>
          </a:endParaRPr>
        </a:p>
      </dsp:txBody>
      <dsp:txXfrm>
        <a:off x="245893" y="49900"/>
        <a:ext cx="3096652" cy="399568"/>
      </dsp:txXfrm>
    </dsp:sp>
    <dsp:sp modelId="{5282638F-EFF2-4770-BB1A-21455422E45D}">
      <dsp:nvSpPr>
        <dsp:cNvPr id="0" name=""/>
        <dsp:cNvSpPr/>
      </dsp:nvSpPr>
      <dsp:spPr>
        <a:xfrm>
          <a:off x="0" y="2215400"/>
          <a:ext cx="4485549" cy="1204875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128" tIns="312420" rIns="348128" bIns="78232" numCol="1" spcCol="1270" rtlCol="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Le conseil de classe donnera un avis provisoire et des conseils.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Continuer à en parler pour affiner ses choix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Prise de contact avec le CFA et les entreprises, avec les établissements privés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Portes ouvertes des lycées et mini stages possibles</a:t>
          </a:r>
          <a:endParaRPr lang="fr-FR" sz="1100" kern="1200" noProof="0" dirty="0"/>
        </a:p>
      </dsp:txBody>
      <dsp:txXfrm>
        <a:off x="0" y="2215400"/>
        <a:ext cx="4485549" cy="1204875"/>
      </dsp:txXfrm>
    </dsp:sp>
    <dsp:sp modelId="{21EEBBE2-729F-4D85-8CAE-C2B30FF126D2}">
      <dsp:nvSpPr>
        <dsp:cNvPr id="0" name=""/>
        <dsp:cNvSpPr/>
      </dsp:nvSpPr>
      <dsp:spPr>
        <a:xfrm>
          <a:off x="353806" y="2010625"/>
          <a:ext cx="3139884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680" tIns="0" rIns="118680" bIns="0" numCol="1" spcCol="1270" rtlCol="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noProof="0" dirty="0" smtClean="0">
              <a:solidFill>
                <a:srgbClr val="00B0F0"/>
              </a:solidFill>
            </a:rPr>
            <a:t>Phase de vœux provisoires</a:t>
          </a:r>
          <a:endParaRPr lang="fr-FR" sz="1100" b="1" kern="1200" noProof="0" dirty="0">
            <a:solidFill>
              <a:srgbClr val="00B0F0"/>
            </a:solidFill>
          </a:endParaRPr>
        </a:p>
      </dsp:txBody>
      <dsp:txXfrm>
        <a:off x="375422" y="2032241"/>
        <a:ext cx="3096652" cy="399568"/>
      </dsp:txXfrm>
    </dsp:sp>
    <dsp:sp modelId="{964E6811-5072-4466-B721-689C35A65029}">
      <dsp:nvSpPr>
        <dsp:cNvPr id="0" name=""/>
        <dsp:cNvSpPr/>
      </dsp:nvSpPr>
      <dsp:spPr>
        <a:xfrm>
          <a:off x="0" y="3767584"/>
          <a:ext cx="4485549" cy="90891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8128" tIns="312420" rIns="348128" bIns="78232" numCol="1" spcCol="1270" rtlCol="0" anchor="t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Vœux définitif et avis du conseil de classe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Affectation</a:t>
          </a:r>
          <a:endParaRPr lang="fr-FR" sz="1100" kern="1200" noProof="0" dirty="0"/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noProof="0" dirty="0" smtClean="0"/>
            <a:t>Inscription dans l’établissement</a:t>
          </a:r>
          <a:endParaRPr lang="fr-FR" sz="1100" kern="1200" noProof="0" dirty="0"/>
        </a:p>
      </dsp:txBody>
      <dsp:txXfrm>
        <a:off x="0" y="3767584"/>
        <a:ext cx="4485549" cy="908918"/>
      </dsp:txXfrm>
    </dsp:sp>
    <dsp:sp modelId="{5B203A22-00AF-46E7-9415-C6DAFD7E01CC}">
      <dsp:nvSpPr>
        <dsp:cNvPr id="0" name=""/>
        <dsp:cNvSpPr/>
      </dsp:nvSpPr>
      <dsp:spPr>
        <a:xfrm>
          <a:off x="224277" y="3517900"/>
          <a:ext cx="3139884" cy="4428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680" tIns="0" rIns="118680" bIns="0" numCol="1" spcCol="1270" rtlCol="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100" b="1" kern="1200" noProof="0" dirty="0" smtClean="0">
              <a:solidFill>
                <a:srgbClr val="00FF00"/>
              </a:solidFill>
            </a:rPr>
            <a:t>Phase de vœux définitifs</a:t>
          </a:r>
          <a:endParaRPr lang="fr-FR" sz="1100" b="1" kern="1200" noProof="0" dirty="0">
            <a:solidFill>
              <a:srgbClr val="00FF00"/>
            </a:solidFill>
          </a:endParaRPr>
        </a:p>
      </dsp:txBody>
      <dsp:txXfrm>
        <a:off x="245893" y="3539516"/>
        <a:ext cx="3096652" cy="39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F14959-F237-42B3-BC16-056F75617E8B}" type="datetime1">
              <a:rPr lang="fr-FR" smtClean="0"/>
              <a:t>14/02/2025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C33ADDF-418B-4AEE-81B9-E77B3218F8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959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8331BE7-58FF-4C79-AF16-7FA95C7810EF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275029A-2D1E-47A5-9598-4A9AC47B3AC1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0307704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75029A-2D1E-47A5-9598-4A9AC47B3AC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6120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75029A-2D1E-47A5-9598-4A9AC47B3AC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789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"/>
          <p:cNvSpPr txBox="1">
            <a:spLocks noGrp="1" noChangeArrowheads="1"/>
          </p:cNvSpPr>
          <p:nvPr/>
        </p:nvSpPr>
        <p:spPr bwMode="auto">
          <a:xfrm>
            <a:off x="5562450" y="6979668"/>
            <a:ext cx="4245400" cy="36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2C7CA51-4E5A-4DA0-83EE-A518112F6489}" type="slidenum">
              <a:rPr lang="en-GB" altLang="fr-FR"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7</a:t>
            </a:fld>
            <a:endParaRPr lang="en-GB" altLang="fr-FR" sz="1200">
              <a:solidFill>
                <a:srgbClr val="000000"/>
              </a:solidFill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5562450" y="6979668"/>
            <a:ext cx="4246973" cy="36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15C698E8-8FF8-49D4-B7B2-052DF8AF9260}" type="slidenum">
              <a:rPr lang="en-GB" altLang="fr-FR"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7</a:t>
            </a:fld>
            <a:endParaRPr lang="en-GB" altLang="fr-FR" sz="1200">
              <a:solidFill>
                <a:srgbClr val="000000"/>
              </a:solidFill>
              <a:latin typeface="Times New Roman" panose="020206030504050203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5562450" y="6979668"/>
            <a:ext cx="4254841" cy="36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Arial" panose="020B0604020202020204" pitchFamily="34" charset="0"/>
              <a:buNone/>
            </a:pPr>
            <a:fld id="{FCB7DF95-75F9-42B7-9BEB-6F1AEE4E7AB5}" type="slidenum">
              <a:rPr lang="en-GB" altLang="fr-FR" sz="1200">
                <a:solidFill>
                  <a:srgbClr val="000000"/>
                </a:solidFill>
                <a:cs typeface="Arial" panose="020B0604020202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Arial" panose="020B0604020202020204" pitchFamily="34" charset="0"/>
                <a:buNone/>
              </a:pPr>
              <a:t>7</a:t>
            </a:fld>
            <a:endParaRPr lang="en-GB" altLang="fr-FR" sz="12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1636478" y="558374"/>
            <a:ext cx="6544336" cy="275567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 sz="1800">
              <a:cs typeface="Arial" panose="020B0604020202020204" pitchFamily="34" charset="0"/>
            </a:endParaRPr>
          </a:p>
        </p:txBody>
      </p:sp>
      <p:sp>
        <p:nvSpPr>
          <p:cNvPr id="43014" name="Rectangle 4"/>
          <p:cNvSpPr>
            <a:spLocks noGrp="1" noChangeArrowheads="1"/>
          </p:cNvSpPr>
          <p:nvPr>
            <p:ph type="body"/>
          </p:nvPr>
        </p:nvSpPr>
        <p:spPr>
          <a:xfrm>
            <a:off x="981886" y="3489835"/>
            <a:ext cx="7848797" cy="330543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fr-FR" altLang="fr-FR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5942E7A7-E33D-470E-AD38-B87E4D0D0C86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31835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252855A-35F3-41C7-9658-95E3505FF4F8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20924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4CBC91A-987A-4348-80D5-D130B43E9C3D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76131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4648452-F29D-48E3-9DE3-ED81444E5E9E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9336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AC8BFED-38CA-4529-9B69-A67860841B98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062D6987-FB6D-4DB8-81B8-AD0F35E3BB5F}" type="slidenum">
              <a:rPr lang="fr-FR" noProof="0" smtClean="0"/>
              <a:pPr/>
              <a:t>‹N°›</a:t>
            </a:fld>
            <a:endParaRPr lang="fr-FR" noProof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412865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332739A-0B85-4278-9CC1-3736B266E315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4106380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E38213-27A8-40ED-BA8C-01A4C49AB31A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29018331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AC8BFED-38CA-4529-9B69-A67860841B98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89104732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D5390C6-CB5E-460F-8EC2-2903C6734F25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130781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pPr rtl="0"/>
            <a:fld id="{33A83E23-1176-4538-ACB1-C6A398CDA35A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52383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pPr rtl="0"/>
            <a:fld id="{0E17A400-0C33-4FD2-A526-8BD4583CF4F9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pPr rtl="0"/>
            <a:fld id="{062D6987-FB6D-4DB8-81B8-AD0F35E3BB5F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9973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8AC8BFED-38CA-4529-9B69-A67860841B98}" type="datetime1">
              <a:rPr lang="fr-FR" noProof="0" smtClean="0"/>
              <a:t>14/02/2025</a:t>
            </a:fld>
            <a:endParaRPr lang="fr-FR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fr-FR" noProof="0" smtClean="0"/>
              <a:t>Ajouter un pied de page</a:t>
            </a:r>
            <a:endParaRPr lang="fr-FR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062D6987-FB6D-4DB8-81B8-AD0F35E3BB5F}" type="slidenum">
              <a:rPr lang="fr-FR" noProof="0" smtClean="0"/>
              <a:pPr/>
              <a:t>‹N°›</a:t>
            </a:fld>
            <a:endParaRPr lang="fr-FR" noProof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404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3713480"/>
          </a:xfrm>
        </p:spPr>
        <p:txBody>
          <a:bodyPr rtlCol="0"/>
          <a:lstStyle/>
          <a:p>
            <a:pPr algn="ctr" rtl="0"/>
            <a:r>
              <a:rPr lang="fr-FR" sz="8000" dirty="0" smtClean="0">
                <a:latin typeface="Arial Black" panose="020B0A04020102020204" pitchFamily="34" charset="0"/>
              </a:rPr>
              <a:t>Orientation après la 3ème</a:t>
            </a:r>
            <a:r>
              <a:rPr lang="fr-FR" dirty="0" smtClean="0">
                <a:latin typeface="Arial Black" panose="020B0A04020102020204" pitchFamily="34" charset="0"/>
              </a:rPr>
              <a:t/>
            </a:r>
            <a:br>
              <a:rPr lang="fr-FR" dirty="0" smtClean="0">
                <a:latin typeface="Arial Black" panose="020B0A04020102020204" pitchFamily="34" charset="0"/>
              </a:rPr>
            </a:br>
            <a:r>
              <a:rPr lang="fr-FR" sz="2000" dirty="0" smtClean="0">
                <a:latin typeface="Arial Black" panose="020B0A04020102020204" pitchFamily="34" charset="0"/>
              </a:rPr>
              <a:t>janvier 2025</a:t>
            </a:r>
            <a:br>
              <a:rPr lang="fr-FR" sz="2000" dirty="0" smtClean="0">
                <a:latin typeface="Arial Black" panose="020B0A04020102020204" pitchFamily="34" charset="0"/>
              </a:rPr>
            </a:br>
            <a:r>
              <a:rPr lang="fr-FR" sz="2000" dirty="0" smtClean="0">
                <a:latin typeface="Arial Black" panose="020B0A04020102020204" pitchFamily="34" charset="0"/>
              </a:rPr>
              <a:t>CIO Figeac</a:t>
            </a:r>
            <a:endParaRPr lang="fr-FR" dirty="0">
              <a:latin typeface="Arial Black" panose="020B0A040201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 flipV="1">
            <a:off x="1524001" y="5257799"/>
            <a:ext cx="6888479" cy="45719"/>
          </a:xfrm>
        </p:spPr>
        <p:txBody>
          <a:bodyPr rtlCol="0">
            <a:normAutofit fontScale="25000" lnSpcReduction="20000"/>
          </a:bodyPr>
          <a:lstStyle/>
          <a:p>
            <a:pPr rt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61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solidFill>
                  <a:srgbClr val="D60093"/>
                </a:solidFill>
              </a:rPr>
              <a:t>Le bac professionnel</a:t>
            </a:r>
            <a:endParaRPr lang="fr-FR" b="1" dirty="0">
              <a:solidFill>
                <a:srgbClr val="D60093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645920"/>
            <a:ext cx="10515600" cy="4876177"/>
          </a:xfrm>
        </p:spPr>
        <p:txBody>
          <a:bodyPr>
            <a:normAutofit/>
          </a:bodyPr>
          <a:lstStyle/>
          <a:p>
            <a:pPr marL="0" lvl="0" indent="0" algn="ctr" defTabSz="449263" fontAlgn="base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sz="2400" b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BAC PRO (3 </a:t>
            </a:r>
            <a:r>
              <a:rPr lang="en-GB" altLang="fr-FR" sz="2400" b="1" u="sng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ans</a:t>
            </a:r>
            <a:r>
              <a:rPr lang="en-GB" altLang="fr-FR" sz="2400" b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)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sz="1600" b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Objectif</a:t>
            </a:r>
            <a:r>
              <a:rPr lang="en-GB" altLang="fr-FR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</a:t>
            </a:r>
            <a:r>
              <a:rPr lang="en-GB" altLang="fr-FR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 former </a:t>
            </a:r>
            <a:r>
              <a:rPr lang="en-GB" altLang="fr-FR" sz="1600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dans</a:t>
            </a:r>
            <a:r>
              <a:rPr lang="en-GB" altLang="fr-FR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un champ </a:t>
            </a:r>
            <a:r>
              <a:rPr lang="fr-FR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professionnel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 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 </a:t>
            </a:r>
            <a:r>
              <a:rPr lang="en-GB" altLang="fr-FR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peut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choisir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sz="1600" b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une</a:t>
            </a:r>
            <a:r>
              <a:rPr lang="en-GB" altLang="fr-FR" sz="16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2de avec </a:t>
            </a:r>
            <a:r>
              <a:rPr lang="en-GB" altLang="fr-FR" sz="1600" b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famille</a:t>
            </a:r>
            <a:r>
              <a:rPr lang="en-GB" altLang="fr-FR" sz="16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de </a:t>
            </a:r>
            <a:r>
              <a:rPr lang="en-GB" altLang="fr-FR" sz="1600" b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métiers</a:t>
            </a:r>
            <a:r>
              <a:rPr lang="en-GB" altLang="fr-FR" sz="16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et faire son </a:t>
            </a:r>
            <a:r>
              <a:rPr lang="en-GB" altLang="fr-FR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choix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sz="1600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définitif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à la fin de la 2nde 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sz="17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Par </a:t>
            </a:r>
            <a:r>
              <a:rPr lang="en-GB" altLang="fr-FR" sz="1700" b="1" i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exemple</a:t>
            </a:r>
            <a:r>
              <a:rPr lang="en-GB" altLang="fr-FR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</a:t>
            </a: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sz="1600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AutoShape 11"/>
          <p:cNvSpPr>
            <a:spLocks noChangeArrowheads="1"/>
          </p:cNvSpPr>
          <p:nvPr/>
        </p:nvSpPr>
        <p:spPr bwMode="auto">
          <a:xfrm>
            <a:off x="1129376" y="3902854"/>
            <a:ext cx="3024188" cy="1008062"/>
          </a:xfrm>
          <a:prstGeom prst="roundRect">
            <a:avLst>
              <a:gd name="adj" fmla="val 2740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85000"/>
              </a:lnSpc>
              <a:buClr>
                <a:srgbClr val="FFFFFF"/>
              </a:buClr>
              <a:buSzPct val="100000"/>
              <a:buFont typeface="Arial Black" panose="020B0A04020102020204" pitchFamily="34" charset="0"/>
              <a:buNone/>
            </a:pPr>
            <a:r>
              <a:rPr lang="en-GB" altLang="fr-FR" sz="2000" dirty="0" err="1">
                <a:solidFill>
                  <a:srgbClr val="FFFFFF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Seconde</a:t>
            </a:r>
            <a:r>
              <a:rPr lang="en-GB" altLang="fr-FR" sz="2000" dirty="0">
                <a:solidFill>
                  <a:srgbClr val="FFFFFF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 pro</a:t>
            </a:r>
          </a:p>
          <a:p>
            <a:pPr algn="ctr" eaLnBrk="1" hangingPunct="1"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endParaRPr lang="en-GB" altLang="fr-FR" sz="400" dirty="0">
              <a:solidFill>
                <a:srgbClr val="FFFFFF"/>
              </a:solidFill>
              <a:cs typeface="Lucida Sans Unicode" panose="020B0602030504020204" pitchFamily="34" charset="0"/>
            </a:endParaRPr>
          </a:p>
          <a:p>
            <a:pPr algn="ctr" eaLnBrk="1" hangingPunct="1"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>
                <a:solidFill>
                  <a:srgbClr val="FFFFFF"/>
                </a:solidFill>
                <a:cs typeface="Lucida Sans Unicode" panose="020B0602030504020204" pitchFamily="34" charset="0"/>
              </a:rPr>
              <a:t>MÉTIERS DE LA RELATION</a:t>
            </a:r>
          </a:p>
          <a:p>
            <a:pPr algn="ctr" eaLnBrk="1" hangingPunct="1"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CLIENTS</a:t>
            </a:r>
            <a:endParaRPr lang="en-GB" altLang="fr-FR" sz="1400" b="1" dirty="0">
              <a:solidFill>
                <a:srgbClr val="FFFFFF"/>
              </a:solidFill>
              <a:cs typeface="Lucida Sans Unicode" panose="020B0602030504020204" pitchFamily="34" charset="0"/>
            </a:endParaRPr>
          </a:p>
        </p:txBody>
      </p:sp>
      <p:cxnSp>
        <p:nvCxnSpPr>
          <p:cNvPr id="5" name="AutoShape 9"/>
          <p:cNvCxnSpPr>
            <a:cxnSpLocks noChangeShapeType="1"/>
          </p:cNvCxnSpPr>
          <p:nvPr/>
        </p:nvCxnSpPr>
        <p:spPr bwMode="auto">
          <a:xfrm flipV="1">
            <a:off x="4169439" y="3646488"/>
            <a:ext cx="1062037" cy="684212"/>
          </a:xfrm>
          <a:prstGeom prst="straightConnector1">
            <a:avLst/>
          </a:prstGeom>
          <a:noFill/>
          <a:ln w="38160">
            <a:solidFill>
              <a:srgbClr val="CC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10"/>
          <p:cNvCxnSpPr>
            <a:cxnSpLocks noChangeShapeType="1"/>
          </p:cNvCxnSpPr>
          <p:nvPr/>
        </p:nvCxnSpPr>
        <p:spPr bwMode="auto">
          <a:xfrm>
            <a:off x="4229764" y="4332519"/>
            <a:ext cx="1063625" cy="36513"/>
          </a:xfrm>
          <a:prstGeom prst="straightConnector1">
            <a:avLst/>
          </a:prstGeom>
          <a:noFill/>
          <a:ln w="38160">
            <a:solidFill>
              <a:srgbClr val="CC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12"/>
          <p:cNvCxnSpPr>
            <a:cxnSpLocks noChangeShapeType="1"/>
          </p:cNvCxnSpPr>
          <p:nvPr/>
        </p:nvCxnSpPr>
        <p:spPr bwMode="auto">
          <a:xfrm>
            <a:off x="4186295" y="4330700"/>
            <a:ext cx="1063625" cy="792163"/>
          </a:xfrm>
          <a:prstGeom prst="straightConnector1">
            <a:avLst/>
          </a:prstGeom>
          <a:noFill/>
          <a:ln w="38160">
            <a:solidFill>
              <a:srgbClr val="CC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231476" y="3182129"/>
            <a:ext cx="4993180" cy="720725"/>
          </a:xfrm>
          <a:prstGeom prst="roundRect">
            <a:avLst>
              <a:gd name="adj" fmla="val 38236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85000"/>
              </a:lnSpc>
              <a:buClr>
                <a:srgbClr val="FFFFFF"/>
              </a:buClr>
              <a:buSzPct val="100000"/>
              <a:buFont typeface="Arial Black" panose="020B0A04020102020204" pitchFamily="34" charset="0"/>
              <a:buNone/>
            </a:pPr>
            <a:r>
              <a:rPr lang="en-GB" altLang="fr-FR" sz="1800" b="1" dirty="0">
                <a:solidFill>
                  <a:srgbClr val="FFFFFF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Bac pro</a:t>
            </a:r>
          </a:p>
          <a:p>
            <a:pPr algn="ctr" eaLnBrk="1" hangingPunct="1">
              <a:lnSpc>
                <a:spcPct val="115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Métiers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du commerce et de la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vente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</a:t>
            </a:r>
          </a:p>
          <a:p>
            <a:pPr algn="ctr" eaLnBrk="1" hangingPunct="1">
              <a:lnSpc>
                <a:spcPct val="115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option Animation et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gestion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de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l’espace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commerciale</a:t>
            </a:r>
            <a:endParaRPr lang="en-GB" altLang="fr-FR" sz="1400" b="1" dirty="0">
              <a:solidFill>
                <a:srgbClr val="FFFFFF"/>
              </a:solidFill>
              <a:cs typeface="Lucida Sans Unicode" panose="020B0602030504020204" pitchFamily="34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293389" y="4006849"/>
            <a:ext cx="5114146" cy="801485"/>
          </a:xfrm>
          <a:prstGeom prst="roundRect">
            <a:avLst>
              <a:gd name="adj" fmla="val 40194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85000"/>
              </a:lnSpc>
              <a:buClr>
                <a:srgbClr val="FFFFFF"/>
              </a:buClr>
              <a:buSzPct val="100000"/>
              <a:buFont typeface="Arial Black" panose="020B0A04020102020204" pitchFamily="34" charset="0"/>
              <a:buNone/>
            </a:pPr>
            <a:r>
              <a:rPr lang="en-GB" altLang="fr-FR" sz="1800" b="1" dirty="0">
                <a:solidFill>
                  <a:srgbClr val="FFFFFF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Bac pro</a:t>
            </a:r>
          </a:p>
          <a:p>
            <a:pPr algn="ctr" eaLnBrk="1" hangingPunct="1">
              <a:lnSpc>
                <a:spcPct val="115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Métiers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du commerce et de la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vente</a:t>
            </a:r>
            <a:endParaRPr lang="en-GB" altLang="fr-FR" sz="1400" b="1" dirty="0" smtClean="0">
              <a:solidFill>
                <a:srgbClr val="FFFFFF"/>
              </a:solidFill>
              <a:cs typeface="Lucida Sans Unicode" panose="020B0602030504020204" pitchFamily="34" charset="0"/>
            </a:endParaRPr>
          </a:p>
          <a:p>
            <a:pPr algn="ctr" eaLnBrk="1" hangingPunct="1">
              <a:lnSpc>
                <a:spcPct val="115000"/>
              </a:lnSpc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Option prospection et valorisation de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l’offre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commerciale</a:t>
            </a:r>
            <a:endParaRPr lang="en-GB" altLang="fr-FR" sz="1400" b="1" dirty="0">
              <a:solidFill>
                <a:srgbClr val="FFFFFF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405356" y="4839851"/>
            <a:ext cx="2667147" cy="649288"/>
          </a:xfrm>
          <a:prstGeom prst="roundRect">
            <a:avLst>
              <a:gd name="adj" fmla="val 376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none"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lnSpc>
                <a:spcPct val="85000"/>
              </a:lnSpc>
              <a:buClr>
                <a:srgbClr val="FFFFFF"/>
              </a:buClr>
              <a:buSzPct val="100000"/>
              <a:buFont typeface="Arial Black" panose="020B0A04020102020204" pitchFamily="34" charset="0"/>
              <a:buNone/>
            </a:pPr>
            <a:r>
              <a:rPr lang="en-GB" altLang="fr-FR" sz="1800" b="1" dirty="0">
                <a:solidFill>
                  <a:srgbClr val="FFFFFF"/>
                </a:solidFill>
                <a:latin typeface="Arial Black" panose="020B0A04020102020204" pitchFamily="34" charset="0"/>
                <a:cs typeface="Lucida Sans Unicode" panose="020B0602030504020204" pitchFamily="34" charset="0"/>
              </a:rPr>
              <a:t>Bac pro</a:t>
            </a:r>
          </a:p>
          <a:p>
            <a:pPr algn="ctr" eaLnBrk="1" hangingPunct="1">
              <a:buClr>
                <a:srgbClr val="FFFFFF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1400" b="1" dirty="0">
                <a:solidFill>
                  <a:srgbClr val="FFFFFF"/>
                </a:solidFill>
                <a:cs typeface="Lucida Sans Unicode" panose="020B0602030504020204" pitchFamily="34" charset="0"/>
              </a:rPr>
              <a:t> 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Métiers</a:t>
            </a:r>
            <a:r>
              <a:rPr lang="en-GB" altLang="fr-FR" sz="1400" b="1" dirty="0" smtClean="0">
                <a:solidFill>
                  <a:srgbClr val="FFFFFF"/>
                </a:solidFill>
                <a:cs typeface="Lucida Sans Unicode" panose="020B0602030504020204" pitchFamily="34" charset="0"/>
              </a:rPr>
              <a:t> de </a:t>
            </a:r>
            <a:r>
              <a:rPr lang="en-GB" altLang="fr-FR" sz="1400" b="1" dirty="0" err="1" smtClean="0">
                <a:solidFill>
                  <a:srgbClr val="FFFFFF"/>
                </a:solidFill>
                <a:cs typeface="Lucida Sans Unicode" panose="020B0602030504020204" pitchFamily="34" charset="0"/>
              </a:rPr>
              <a:t>l’accueil</a:t>
            </a:r>
            <a:endParaRPr lang="en-GB" altLang="fr-FR" sz="1200" b="1" dirty="0">
              <a:solidFill>
                <a:srgbClr val="FFFFFF"/>
              </a:solidFill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602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184988"/>
            <a:ext cx="10515600" cy="4991975"/>
          </a:xfrm>
        </p:spPr>
        <p:txBody>
          <a:bodyPr>
            <a:normAutofit/>
          </a:bodyPr>
          <a:lstStyle/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b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Au programme </a:t>
            </a:r>
            <a:r>
              <a:rPr lang="en-GB" altLang="fr-FR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 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i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enseignement</a:t>
            </a:r>
            <a:r>
              <a:rPr lang="en-GB" altLang="fr-FR" i="1" u="sng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i="1" u="sng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général</a:t>
            </a:r>
            <a:r>
              <a:rPr lang="en-GB" altLang="fr-FR" i="1" u="sng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français</a:t>
            </a: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, maths, Histoire-</a:t>
            </a:r>
            <a:r>
              <a:rPr lang="en-GB" altLang="fr-FR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Géo</a:t>
            </a: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, langue(s) </a:t>
            </a:r>
            <a:r>
              <a:rPr lang="en-GB" altLang="fr-FR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vivante</a:t>
            </a: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(s), EPS, arts appliqués) = 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40% de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l’emploi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du temps 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endParaRPr lang="en-GB" altLang="fr-FR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i="1" u="sng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enseignements</a:t>
            </a:r>
            <a:r>
              <a:rPr lang="en-GB" altLang="fr-FR" i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i="1" u="sng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professionnels</a:t>
            </a:r>
            <a:r>
              <a:rPr lang="en-GB" altLang="fr-FR" i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= 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60% de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l’emploi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du temps</a:t>
            </a:r>
            <a:endParaRPr lang="en-GB" altLang="fr-FR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dont</a:t>
            </a:r>
            <a:r>
              <a:rPr lang="en-GB" altLang="fr-FR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stages: 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18 à 22 </a:t>
            </a:r>
            <a:r>
              <a:rPr lang="en-GB" altLang="fr-FR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semaines</a:t>
            </a:r>
            <a:r>
              <a:rPr lang="en-GB" altLang="fr-FR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sur 3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ans</a:t>
            </a:r>
            <a:endParaRPr lang="en-GB" altLang="fr-FR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None/>
            </a:pPr>
            <a:endParaRPr lang="en-GB" altLang="fr-FR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S’ajoute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la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réalisation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d’un chef d’oeuvre sur les 3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ans</a:t>
            </a:r>
            <a:endParaRPr lang="en-GB" altLang="fr-FR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S’ajoute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Terminale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une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préparation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soit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vers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la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poursuite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d’études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soit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vers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l’insertion</a:t>
            </a:r>
            <a:r>
              <a:rPr lang="en-GB" altLang="fr-FR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professionnelle</a:t>
            </a:r>
            <a:endParaRPr lang="en-GB" altLang="fr-FR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endParaRPr lang="en-GB" altLang="fr-FR" b="1" dirty="0">
              <a:solidFill>
                <a:srgbClr val="000000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en-GB" altLang="fr-FR" b="1" u="sng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Poursuites</a:t>
            </a:r>
            <a:r>
              <a:rPr lang="en-GB" altLang="fr-FR" b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u="sng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d’études</a:t>
            </a:r>
            <a:r>
              <a:rPr lang="en-GB" altLang="fr-FR" b="1" u="sng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b="1" dirty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 marL="0" lvl="0" indent="0" defTabSz="449263" fontAlgn="base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Priorité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en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BTS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dans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le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même</a:t>
            </a:r>
            <a:r>
              <a:rPr lang="en-GB" altLang="fr-FR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champ </a:t>
            </a:r>
            <a:r>
              <a:rPr lang="en-GB" altLang="fr-FR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professionnel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267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/>
              <a:t>L’alternance/ Le CFA</a:t>
            </a:r>
            <a:endParaRPr lang="fr-FR" b="1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36676" y="2286000"/>
            <a:ext cx="5407598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36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515215"/>
              </p:ext>
            </p:extLst>
          </p:nvPr>
        </p:nvGraphicFramePr>
        <p:xfrm>
          <a:off x="1430867" y="1158131"/>
          <a:ext cx="8661399" cy="5369669"/>
        </p:xfrm>
        <a:graphic>
          <a:graphicData uri="http://schemas.openxmlformats.org/drawingml/2006/table">
            <a:tbl>
              <a:tblPr/>
              <a:tblGrid>
                <a:gridCol w="2494809">
                  <a:extLst>
                    <a:ext uri="{9D8B030D-6E8A-4147-A177-3AD203B41FA5}">
                      <a16:colId xmlns:a16="http://schemas.microsoft.com/office/drawing/2014/main" val="3911280169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579375556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1908558798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2673575982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116681957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4236671499"/>
                    </a:ext>
                  </a:extLst>
                </a:gridCol>
                <a:gridCol w="1027765">
                  <a:extLst>
                    <a:ext uri="{9D8B030D-6E8A-4147-A177-3AD203B41FA5}">
                      <a16:colId xmlns:a16="http://schemas.microsoft.com/office/drawing/2014/main" val="1394080835"/>
                    </a:ext>
                  </a:extLst>
                </a:gridCol>
              </a:tblGrid>
              <a:tr h="882336">
                <a:tc rowSpan="2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Salaire d’un apprenti en 2022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gridSpan="2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Moins de 18 ans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18 à 20 ans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21 à 25 ans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8376277"/>
                  </a:ext>
                </a:extLst>
              </a:tr>
              <a:tr h="6096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Base de calcul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Montant brut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Base de calcul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Montant brut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Base de calcul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Montant brut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6909894"/>
                  </a:ext>
                </a:extLst>
              </a:tr>
              <a:tr h="601133"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1ère année d’alternance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27%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444,31 €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43%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 707,60 €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53% SMIC*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872,16 €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0602383"/>
                  </a:ext>
                </a:extLst>
              </a:tr>
              <a:tr h="601133"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2ème année d’alternance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dirty="0">
                          <a:effectLst/>
                        </a:rPr>
                        <a:t>39%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641,78 €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51%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 839,25 €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61% SMIC*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1 003,80 €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2421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3ème année d’alternance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55%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 905,07 €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67% SMIC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1 102,54 €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>
                          <a:effectLst/>
                        </a:rPr>
                        <a:t>78% SMIC*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1 283,55 €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683408"/>
                  </a:ext>
                </a:extLst>
              </a:tr>
              <a:tr h="440267">
                <a:tc rowSpan="3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Salaire d’un apprenti en 2022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gridSpan="6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26 ans et plus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50838"/>
                  </a:ext>
                </a:extLst>
              </a:tr>
              <a:tr h="6350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Base de calcul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Montant brut</a:t>
                      </a:r>
                      <a:endParaRPr lang="fr-FR" sz="120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7F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463434"/>
                  </a:ext>
                </a:extLst>
              </a:tr>
              <a:tr h="12954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fr-FR" sz="1200" b="1">
                          <a:effectLst/>
                          <a:latin typeface="inherit"/>
                        </a:rPr>
                        <a:t>100% SMIC*</a:t>
                      </a: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fr-FR" sz="1200" b="1" dirty="0">
                          <a:effectLst/>
                          <a:latin typeface="inherit"/>
                        </a:rPr>
                        <a:t>1 645,58 €</a:t>
                      </a:r>
                      <a:endParaRPr lang="fr-FR" sz="1200" dirty="0">
                        <a:effectLst/>
                      </a:endParaRPr>
                    </a:p>
                  </a:txBody>
                  <a:tcPr marL="62736" marR="62736" marT="31368" marB="31368" anchor="ctr">
                    <a:lnL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757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991015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1094047" y="370378"/>
            <a:ext cx="10447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fr-FR" sz="1400" b="1" dirty="0">
                <a:solidFill>
                  <a:srgbClr val="000000"/>
                </a:solidFill>
                <a:latin typeface="Open Sans"/>
              </a:rPr>
              <a:t>Le montant du Smic mensuel brut s’élève désormais à 1 645,58 euros (+2,65%) et le salaire du contrat d’apprentissage s’établit comme suit à partir du 01 mai 2022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73148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822" y="-304477"/>
            <a:ext cx="10385274" cy="627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LA VOIE GENERALE ET TECHNOLOGIQUE</a:t>
            </a:r>
            <a:endParaRPr lang="fr-FR" b="1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0537" y="2286000"/>
            <a:ext cx="10099875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1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extShape 1"/>
          <p:cNvSpPr txBox="1"/>
          <p:nvPr/>
        </p:nvSpPr>
        <p:spPr>
          <a:xfrm>
            <a:off x="0" y="0"/>
            <a:ext cx="12191760" cy="12873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Une SECONDE COMMUNE </a:t>
            </a:r>
            <a:r>
              <a:rPr lang="fr-FR" sz="4400" b="1" dirty="0">
                <a:solidFill>
                  <a:srgbClr val="007EEA"/>
                </a:solidFill>
                <a:latin typeface="Lucida Sans"/>
              </a:rPr>
              <a:t>:</a:t>
            </a:r>
            <a:endParaRPr dirty="0"/>
          </a:p>
        </p:txBody>
      </p:sp>
      <p:sp>
        <p:nvSpPr>
          <p:cNvPr id="334" name="TextShape 2"/>
          <p:cNvSpPr txBox="1"/>
          <p:nvPr/>
        </p:nvSpPr>
        <p:spPr>
          <a:xfrm>
            <a:off x="910309" y="1196280"/>
            <a:ext cx="11133000" cy="54979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fr-FR" sz="3300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Des ENSEIGNEMENTS COMMUNS : 26H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fr-FR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( + les heures d’accompagnement : personnalisé, de choix de l’orientation, et de vie de classe </a:t>
            </a:r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)</a:t>
            </a: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endParaRPr lang="fr-FR" b="1" dirty="0">
              <a:solidFill>
                <a:schemeClr val="accent1">
                  <a:lumMod val="50000"/>
                </a:schemeClr>
              </a:solidFill>
              <a:latin typeface="Book Antiqua"/>
            </a:endParaRP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fr-FR" sz="3300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Des ENSEIGNEMENTS OPTIONNELS </a:t>
            </a:r>
            <a:endParaRPr lang="fr-FR" sz="3300" b="1" dirty="0" smtClean="0">
              <a:solidFill>
                <a:schemeClr val="accent1">
                  <a:lumMod val="50000"/>
                </a:schemeClr>
              </a:solidFill>
              <a:latin typeface="Book Antiqua"/>
            </a:endParaRP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Les élèves peuvent choisir </a:t>
            </a:r>
            <a:r>
              <a:rPr lang="fr-FR" sz="2200" b="1" u="sng" dirty="0">
                <a:solidFill>
                  <a:srgbClr val="FF0000"/>
                </a:solidFill>
                <a:latin typeface="Book Antiqua"/>
              </a:rPr>
              <a:t>au plus deux enseignements optionnels </a:t>
            </a: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selon les modalités suivantes </a:t>
            </a:r>
            <a:r>
              <a:rPr lang="fr-FR" sz="2200" b="1" dirty="0" smtClean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: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fr-FR" sz="2200" b="1" dirty="0">
                <a:solidFill>
                  <a:srgbClr val="00B050"/>
                </a:solidFill>
                <a:latin typeface="Book Antiqua"/>
              </a:rPr>
              <a:t>1 enseignement optionnel général à choisir dans une liste (ci-joint)</a:t>
            </a:r>
            <a:endParaRPr dirty="0">
              <a:solidFill>
                <a:srgbClr val="00B050"/>
              </a:solidFill>
            </a:endParaRPr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fr-FR" sz="2200" b="1" dirty="0">
                <a:solidFill>
                  <a:srgbClr val="7030A0"/>
                </a:solidFill>
                <a:latin typeface="Book Antiqua"/>
              </a:rPr>
              <a:t>1 enseignement optionnel technologique à choisir dans une liste (ci-joint)</a:t>
            </a:r>
            <a:endParaRPr dirty="0">
              <a:solidFill>
                <a:srgbClr val="7030A0"/>
              </a:solidFill>
            </a:endParaRPr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Book Antiqua"/>
              </a:rPr>
              <a:t>Les enseignements optionnels LCA de latin et grec peuvent être choisis en plus des deux enseignements optionnels ci-dessus.</a:t>
            </a:r>
            <a:endParaRPr dirty="0">
              <a:solidFill>
                <a:schemeClr val="accent1">
                  <a:lumMod val="50000"/>
                </a:schemeClr>
              </a:solidFill>
            </a:endParaRPr>
          </a:p>
          <a:p>
            <a:endParaRPr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70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1523880" y="252720"/>
            <a:ext cx="91436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fr-FR" sz="2400" b="1" dirty="0">
                <a:solidFill>
                  <a:srgbClr val="007E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2</a:t>
            </a:r>
            <a:r>
              <a:rPr lang="fr-FR" sz="2400" b="1" baseline="30000" dirty="0">
                <a:solidFill>
                  <a:srgbClr val="007E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nde</a:t>
            </a:r>
            <a:r>
              <a:rPr lang="fr-FR" sz="2400" b="1" dirty="0">
                <a:solidFill>
                  <a:srgbClr val="007EE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GT volumes horaires des ENSEIGNEMENTS COMMUNS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2" y="1395360"/>
            <a:ext cx="11605953" cy="528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647" y="490451"/>
            <a:ext cx="10274531" cy="60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20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214" y="1404852"/>
            <a:ext cx="9300519" cy="487957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2219498" y="448887"/>
            <a:ext cx="64091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000" dirty="0">
                <a:solidFill>
                  <a:schemeClr val="accent1"/>
                </a:solidFill>
                <a:cs typeface="Arial" panose="020B0604020202020204" pitchFamily="34" charset="0"/>
              </a:rPr>
              <a:t>La voie générale:</a:t>
            </a:r>
          </a:p>
        </p:txBody>
      </p:sp>
    </p:spTree>
    <p:extLst>
      <p:ext uri="{BB962C8B-B14F-4D97-AF65-F5344CB8AC3E}">
        <p14:creationId xmlns:p14="http://schemas.microsoft.com/office/powerpoint/2010/main" val="3384653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927463"/>
            <a:ext cx="10515600" cy="507968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500"/>
              </a:spcBef>
            </a:pPr>
            <a:r>
              <a:rPr lang="fr-FR" altLang="fr-FR" b="1" dirty="0">
                <a:solidFill>
                  <a:srgbClr val="000000"/>
                </a:solidFill>
                <a:latin typeface="Comic Sans MS" panose="030F0702030302020204" pitchFamily="66" charset="0"/>
              </a:rPr>
              <a:t>Mme </a:t>
            </a:r>
            <a:r>
              <a:rPr lang="fr-FR" altLang="fr-FR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FAURE Vanessa</a:t>
            </a: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 </a:t>
            </a: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Psychologue de l'Education </a:t>
            </a: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Nationale</a:t>
            </a:r>
          </a:p>
          <a:p>
            <a:pPr>
              <a:spcBef>
                <a:spcPts val="1500"/>
              </a:spcBef>
            </a:pPr>
            <a:endParaRPr lang="fr-FR" altLang="fr-FR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ts val="1500"/>
              </a:spcBef>
              <a:buFont typeface="Wingdings" panose="05000000000000000000" pitchFamily="2" charset="2"/>
              <a:buChar char=""/>
            </a:pPr>
            <a:r>
              <a:rPr lang="fr-FR" altLang="fr-FR" b="1" dirty="0">
                <a:solidFill>
                  <a:srgbClr val="000000"/>
                </a:solidFill>
                <a:latin typeface="Comic Sans MS" panose="030F0702030302020204" pitchFamily="66" charset="0"/>
              </a:rPr>
              <a:t> Permanence au collège</a:t>
            </a: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fr-FR" altLang="fr-FR" dirty="0">
                <a:solidFill>
                  <a:srgbClr val="000000"/>
                </a:solidFill>
                <a:latin typeface="Symbol" panose="05050102010706020507" pitchFamily="18" charset="2"/>
              </a:rPr>
              <a:t></a:t>
            </a: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endParaRPr lang="fr-FR" altLang="fr-FR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marL="0" indent="0">
              <a:spcBef>
                <a:spcPts val="1500"/>
              </a:spcBef>
              <a:buNone/>
            </a:pP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		</a:t>
            </a:r>
            <a:r>
              <a:rPr lang="fr-FR" altLang="fr-FR" sz="28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Reçoit les élèves seul(e)s ou avec les parents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	</a:t>
            </a: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		Prendre </a:t>
            </a: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rendez – vous </a:t>
            </a: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auprès du professeur principal ou à la vie scolaire</a:t>
            </a:r>
          </a:p>
          <a:p>
            <a:pPr>
              <a:spcBef>
                <a:spcPts val="1500"/>
              </a:spcBef>
              <a:buFont typeface="Wingdings" panose="05000000000000000000" pitchFamily="2" charset="2"/>
              <a:buChar char=""/>
            </a:pPr>
            <a:r>
              <a:rPr lang="fr-FR" altLang="fr-FR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Le Centre d’Information et d’Orientation (CIO) de Figeac</a:t>
            </a:r>
          </a:p>
          <a:p>
            <a:pPr algn="ctr">
              <a:spcBef>
                <a:spcPts val="1250"/>
              </a:spcBef>
            </a:pP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6 avenue Bernard Fontanges  05 67 76 55 66 </a:t>
            </a:r>
          </a:p>
          <a:p>
            <a:pPr algn="ctr">
              <a:spcBef>
                <a:spcPts val="1250"/>
              </a:spcBef>
            </a:pP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Permanence fixe le vendredi </a:t>
            </a:r>
          </a:p>
          <a:p>
            <a:pPr>
              <a:spcBef>
                <a:spcPts val="1500"/>
              </a:spcBef>
              <a:buFont typeface="Wingdings" panose="05000000000000000000" pitchFamily="2" charset="2"/>
              <a:buChar char=""/>
            </a:pPr>
            <a:endParaRPr lang="fr-FR" altLang="fr-FR" dirty="0" smtClean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>
              <a:spcBef>
                <a:spcPts val="1500"/>
              </a:spcBef>
            </a:pP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Le </a:t>
            </a:r>
            <a:r>
              <a:rPr lang="fr-FR" altLang="fr-FR" dirty="0">
                <a:solidFill>
                  <a:srgbClr val="000000"/>
                </a:solidFill>
                <a:latin typeface="Comic Sans MS" panose="030F0702030302020204" pitchFamily="66" charset="0"/>
              </a:rPr>
              <a:t>CIO est ouvert pendant les vacances </a:t>
            </a:r>
            <a:r>
              <a:rPr lang="fr-FR" altLang="fr-FR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scolaires (excepté durant les vacances de Noel)</a:t>
            </a:r>
            <a:endParaRPr lang="fr-FR" altLang="fr-FR" dirty="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756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603279"/>
              </p:ext>
            </p:extLst>
          </p:nvPr>
        </p:nvGraphicFramePr>
        <p:xfrm>
          <a:off x="879962" y="105271"/>
          <a:ext cx="9418320" cy="675272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482426">
                  <a:extLst>
                    <a:ext uri="{9D8B030D-6E8A-4147-A177-3AD203B41FA5}">
                      <a16:colId xmlns:a16="http://schemas.microsoft.com/office/drawing/2014/main" val="4135409001"/>
                    </a:ext>
                  </a:extLst>
                </a:gridCol>
                <a:gridCol w="2545573">
                  <a:extLst>
                    <a:ext uri="{9D8B030D-6E8A-4147-A177-3AD203B41FA5}">
                      <a16:colId xmlns:a16="http://schemas.microsoft.com/office/drawing/2014/main" val="1404296567"/>
                    </a:ext>
                  </a:extLst>
                </a:gridCol>
                <a:gridCol w="2390321">
                  <a:extLst>
                    <a:ext uri="{9D8B030D-6E8A-4147-A177-3AD203B41FA5}">
                      <a16:colId xmlns:a16="http://schemas.microsoft.com/office/drawing/2014/main" val="3971812723"/>
                    </a:ext>
                  </a:extLst>
                </a:gridCol>
              </a:tblGrid>
              <a:tr h="8872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ENSEIGNEMENTS DE SPECIALITE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PREMIERE</a:t>
                      </a:r>
                      <a:endParaRPr lang="fr-FR" dirty="0" smtClean="0"/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3 au choix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TERMINALE</a:t>
                      </a:r>
                      <a:endParaRPr lang="fr-FR" dirty="0" smtClean="0"/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2 au choix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042553"/>
                  </a:ext>
                </a:extLst>
              </a:tr>
              <a:tr h="358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Arts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24117"/>
                  </a:ext>
                </a:extLst>
              </a:tr>
              <a:tr h="3406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Biologie-écologie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621733"/>
                  </a:ext>
                </a:extLst>
              </a:tr>
              <a:tr h="6318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Histoire-géographie, géopolitique et sciences politiques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5695823"/>
                  </a:ext>
                </a:extLst>
              </a:tr>
              <a:tr h="5380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Humanités, littérature et philosophie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029064"/>
                  </a:ext>
                </a:extLst>
              </a:tr>
              <a:tr h="6318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Langues, littératures et cultures étrangères anglais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589794"/>
                  </a:ext>
                </a:extLst>
              </a:tr>
              <a:tr h="358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Littérature et LCA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164461"/>
                  </a:ext>
                </a:extLst>
              </a:tr>
              <a:tr h="3406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Mathématiques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126555"/>
                  </a:ext>
                </a:extLst>
              </a:tr>
              <a:tr h="5076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Numérique et sciences informatiques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437776"/>
                  </a:ext>
                </a:extLst>
              </a:tr>
              <a:tr h="3406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Physique – chimie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600669"/>
                  </a:ext>
                </a:extLst>
              </a:tr>
              <a:tr h="34063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Sciences de la vie et de la Terre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1994998"/>
                  </a:ext>
                </a:extLst>
              </a:tr>
              <a:tr h="358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Sciences de l’Ingénieur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067814"/>
                  </a:ext>
                </a:extLst>
              </a:tr>
              <a:tr h="358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Sciences économiques et sociales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4H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6</a:t>
                      </a:r>
                      <a:r>
                        <a:rPr lang="fr-FR" sz="16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7670923"/>
                  </a:ext>
                </a:extLst>
              </a:tr>
              <a:tr h="3945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 total :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12H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12H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92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7144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Les enseignements optionnels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987" y="1763487"/>
            <a:ext cx="8601188" cy="422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5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ce réservé du contenu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338" y="1528355"/>
            <a:ext cx="8378091" cy="4722676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901338" y="352697"/>
            <a:ext cx="6688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chemeClr val="accent1"/>
                </a:solidFill>
              </a:rPr>
              <a:t>La voie technologique:</a:t>
            </a:r>
            <a:endParaRPr lang="fr-FR" sz="3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024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91441"/>
            <a:ext cx="10515600" cy="1454726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rgbClr val="D60093"/>
                </a:solidFill>
              </a:rPr>
              <a:t>Le BAC ST2S</a:t>
            </a:r>
            <a:br>
              <a:rPr lang="fr-FR" b="1" dirty="0" smtClean="0">
                <a:solidFill>
                  <a:srgbClr val="D60093"/>
                </a:solidFill>
              </a:rPr>
            </a:br>
            <a:r>
              <a:rPr lang="fr-FR" sz="3100" b="1" dirty="0" smtClean="0">
                <a:solidFill>
                  <a:srgbClr val="D60093"/>
                </a:solidFill>
              </a:rPr>
              <a:t>Sciences et Technologiques </a:t>
            </a:r>
            <a:br>
              <a:rPr lang="fr-FR" sz="3100" b="1" dirty="0" smtClean="0">
                <a:solidFill>
                  <a:srgbClr val="D60093"/>
                </a:solidFill>
              </a:rPr>
            </a:br>
            <a:r>
              <a:rPr lang="fr-FR" sz="3100" b="1" dirty="0" smtClean="0">
                <a:solidFill>
                  <a:srgbClr val="D60093"/>
                </a:solidFill>
              </a:rPr>
              <a:t>de la Santé et du Social</a:t>
            </a:r>
            <a:endParaRPr lang="fr-FR" sz="3100" b="1" dirty="0">
              <a:solidFill>
                <a:srgbClr val="D60093"/>
              </a:solidFill>
            </a:endParaRPr>
          </a:p>
        </p:txBody>
      </p:sp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70422" y="171465"/>
            <a:ext cx="2763636" cy="1657335"/>
          </a:xfrm>
          <a:prstGeom prst="rect">
            <a:avLst/>
          </a:prstGeom>
          <a:ln>
            <a:noFill/>
          </a:ln>
        </p:spPr>
      </p:pic>
      <p:graphicFrame>
        <p:nvGraphicFramePr>
          <p:cNvPr id="5" name="Table 2"/>
          <p:cNvGraphicFramePr/>
          <p:nvPr>
            <p:extLst>
              <p:ext uri="{D42A27DB-BD31-4B8C-83A1-F6EECF244321}">
                <p14:modId xmlns:p14="http://schemas.microsoft.com/office/powerpoint/2010/main" val="826389422"/>
              </p:ext>
            </p:extLst>
          </p:nvPr>
        </p:nvGraphicFramePr>
        <p:xfrm>
          <a:off x="838200" y="1609114"/>
          <a:ext cx="5544492" cy="3431954"/>
        </p:xfrm>
        <a:graphic>
          <a:graphicData uri="http://schemas.openxmlformats.org/drawingml/2006/table">
            <a:tbl>
              <a:tblPr/>
              <a:tblGrid>
                <a:gridCol w="2886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33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5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6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ENSEIGNEMENTS DE SPECIALITE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PREMIERE</a:t>
                      </a:r>
                      <a:endParaRPr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TERMINAL</a:t>
                      </a: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 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6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Physique – chimie pour la santé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3H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-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Biologie et physiopathologie humaines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5H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Chimie, biologie et physiopathologie humaines</a:t>
                      </a:r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-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8H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3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Sciences et techniques sanitaires et sociales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7H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8H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Au total :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15H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</a:rPr>
                        <a:t>16H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3"/>
          <p:cNvGraphicFramePr/>
          <p:nvPr>
            <p:extLst>
              <p:ext uri="{D42A27DB-BD31-4B8C-83A1-F6EECF244321}">
                <p14:modId xmlns:p14="http://schemas.microsoft.com/office/powerpoint/2010/main" val="3208906347"/>
              </p:ext>
            </p:extLst>
          </p:nvPr>
        </p:nvGraphicFramePr>
        <p:xfrm>
          <a:off x="6557554" y="2036618"/>
          <a:ext cx="3583973" cy="2687623"/>
        </p:xfrm>
        <a:graphic>
          <a:graphicData uri="http://schemas.openxmlformats.org/drawingml/2006/table">
            <a:tbl>
              <a:tblPr/>
              <a:tblGrid>
                <a:gridCol w="3583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 dirty="0">
                          <a:solidFill>
                            <a:srgbClr val="7030A0"/>
                          </a:solidFill>
                          <a:latin typeface="Arial"/>
                        </a:rPr>
                        <a:t>Profil</a:t>
                      </a:r>
                      <a:endParaRPr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1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Sens des relations humaines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Goût pour le travail sanitaire et social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Autonomie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Esprit d’initiative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Sens du contact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Aptitude à communiquer et à travailler en équipe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53"/>
          <p:cNvPicPr/>
          <p:nvPr/>
        </p:nvPicPr>
        <p:blipFill>
          <a:blip r:embed="rId3"/>
          <a:stretch>
            <a:fillRect/>
          </a:stretch>
        </p:blipFill>
        <p:spPr>
          <a:xfrm>
            <a:off x="1103531" y="5449811"/>
            <a:ext cx="1331280" cy="923040"/>
          </a:xfrm>
          <a:prstGeom prst="rect">
            <a:avLst/>
          </a:prstGeom>
          <a:ln w="9360">
            <a:noFill/>
          </a:ln>
        </p:spPr>
      </p:pic>
      <p:sp>
        <p:nvSpPr>
          <p:cNvPr id="9" name="ZoneTexte 8"/>
          <p:cNvSpPr txBox="1"/>
          <p:nvPr/>
        </p:nvSpPr>
        <p:spPr>
          <a:xfrm>
            <a:off x="2726575" y="5104015"/>
            <a:ext cx="916893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BTS et BUT </a:t>
            </a:r>
            <a:r>
              <a:rPr lang="fr-FR" dirty="0" smtClean="0"/>
              <a:t>dans le </a:t>
            </a:r>
            <a:r>
              <a:rPr lang="fr-FR" dirty="0" smtClean="0">
                <a:solidFill>
                  <a:srgbClr val="00B0F0"/>
                </a:solidFill>
              </a:rPr>
              <a:t>domaine social </a:t>
            </a:r>
            <a:r>
              <a:rPr lang="fr-FR" dirty="0" smtClean="0"/>
              <a:t>(BTS ESF, But carrières sociales..)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BTS et BUT </a:t>
            </a:r>
            <a:r>
              <a:rPr lang="fr-FR" dirty="0" smtClean="0"/>
              <a:t>dans le </a:t>
            </a:r>
            <a:r>
              <a:rPr lang="fr-FR" dirty="0" smtClean="0">
                <a:solidFill>
                  <a:srgbClr val="00B0F0"/>
                </a:solidFill>
              </a:rPr>
              <a:t>domaine paramédical </a:t>
            </a:r>
            <a:r>
              <a:rPr lang="fr-FR" dirty="0" smtClean="0"/>
              <a:t>(BTS Diététique, BUT Génie biologique)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Etudes dans le domaine social </a:t>
            </a:r>
            <a:r>
              <a:rPr lang="fr-FR" dirty="0" smtClean="0"/>
              <a:t>: Educateur de jeunes enfants, Educateur spécialisé, Assistant de service social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Etudes dans le domaine paramédical </a:t>
            </a:r>
            <a:r>
              <a:rPr lang="fr-FR" dirty="0" smtClean="0"/>
              <a:t>: infirmier, manipulateur en électroradiologie, ..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275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9768" y="367215"/>
            <a:ext cx="8596668" cy="1550313"/>
          </a:xfrm>
        </p:spPr>
        <p:txBody>
          <a:bodyPr>
            <a:noAutofit/>
          </a:bodyPr>
          <a:lstStyle/>
          <a:p>
            <a:pPr algn="ctr"/>
            <a:r>
              <a:rPr lang="fr-FR" sz="4000" b="1" dirty="0">
                <a:solidFill>
                  <a:srgbClr val="D60093"/>
                </a:solidFill>
              </a:rPr>
              <a:t>Le BAC </a:t>
            </a:r>
            <a:r>
              <a:rPr lang="fr-FR" sz="4000" b="1" dirty="0" smtClean="0">
                <a:solidFill>
                  <a:srgbClr val="D60093"/>
                </a:solidFill>
              </a:rPr>
              <a:t>STL</a:t>
            </a:r>
            <a:r>
              <a:rPr lang="fr-FR" sz="3200" b="1" dirty="0">
                <a:solidFill>
                  <a:srgbClr val="D60093"/>
                </a:solidFill>
              </a:rPr>
              <a:t/>
            </a:r>
            <a:br>
              <a:rPr lang="fr-FR" sz="32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Sciences et </a:t>
            </a:r>
            <a:r>
              <a:rPr lang="fr-FR" sz="2800" b="1" dirty="0" smtClean="0">
                <a:solidFill>
                  <a:srgbClr val="D60093"/>
                </a:solidFill>
              </a:rPr>
              <a:t>Technologiques </a:t>
            </a:r>
            <a:r>
              <a:rPr lang="fr-FR" sz="2800" b="1" dirty="0">
                <a:solidFill>
                  <a:srgbClr val="D60093"/>
                </a:solidFill>
              </a:rPr>
              <a:t/>
            </a:r>
            <a:br>
              <a:rPr lang="fr-FR" sz="28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de L</a:t>
            </a:r>
            <a:r>
              <a:rPr lang="fr-FR" sz="2800" b="1" dirty="0" smtClean="0">
                <a:solidFill>
                  <a:srgbClr val="D60093"/>
                </a:solidFill>
              </a:rPr>
              <a:t>aboratoire</a:t>
            </a:r>
            <a:endParaRPr lang="fr-FR" sz="28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1190" y="1949377"/>
            <a:ext cx="5228705" cy="327774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32" y="288279"/>
            <a:ext cx="3310415" cy="187163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4018" y="2418141"/>
            <a:ext cx="3566028" cy="274484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292" y="5695286"/>
            <a:ext cx="1329043" cy="9205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701637" y="5258969"/>
            <a:ext cx="74565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BTS ou BUT </a:t>
            </a:r>
            <a:r>
              <a:rPr lang="fr-FR" dirty="0"/>
              <a:t>dans </a:t>
            </a:r>
            <a:r>
              <a:rPr lang="fr-FR" dirty="0" smtClean="0"/>
              <a:t>la biologie, chimie, environnement, paramédical</a:t>
            </a:r>
            <a:endParaRPr lang="fr-FR" dirty="0"/>
          </a:p>
          <a:p>
            <a:r>
              <a:rPr lang="fr-FR" dirty="0">
                <a:solidFill>
                  <a:srgbClr val="0070C0"/>
                </a:solidFill>
              </a:rPr>
              <a:t>CPGE TSI technologie et sciences </a:t>
            </a:r>
            <a:r>
              <a:rPr lang="fr-FR" dirty="0" smtClean="0">
                <a:solidFill>
                  <a:srgbClr val="0070C0"/>
                </a:solidFill>
              </a:rPr>
              <a:t>industrielles, TB Technologie et biologie, TPC technologie, physique et chimie</a:t>
            </a:r>
            <a:endParaRPr lang="fr-FR" dirty="0">
              <a:solidFill>
                <a:srgbClr val="0070C0"/>
              </a:solidFill>
            </a:endParaRPr>
          </a:p>
          <a:p>
            <a:r>
              <a:rPr lang="fr-FR" dirty="0">
                <a:solidFill>
                  <a:srgbClr val="0070C0"/>
                </a:solidFill>
              </a:rPr>
              <a:t>Ecole d’ingénieurs </a:t>
            </a:r>
            <a:r>
              <a:rPr lang="fr-FR" dirty="0"/>
              <a:t>en 5 ans avec un bon dossier scolaire</a:t>
            </a:r>
          </a:p>
        </p:txBody>
      </p:sp>
    </p:spTree>
    <p:extLst>
      <p:ext uri="{BB962C8B-B14F-4D97-AF65-F5344CB8AC3E}">
        <p14:creationId xmlns:p14="http://schemas.microsoft.com/office/powerpoint/2010/main" val="340180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5082" y="26940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rgbClr val="D60093"/>
                </a:solidFill>
              </a:rPr>
              <a:t>Le BAC </a:t>
            </a:r>
            <a:r>
              <a:rPr lang="fr-FR" b="1" dirty="0" smtClean="0">
                <a:solidFill>
                  <a:srgbClr val="D60093"/>
                </a:solidFill>
              </a:rPr>
              <a:t>STMG</a:t>
            </a:r>
            <a:r>
              <a:rPr lang="fr-FR" b="1" dirty="0">
                <a:solidFill>
                  <a:srgbClr val="D60093"/>
                </a:solidFill>
              </a:rPr>
              <a:t/>
            </a:r>
            <a:br>
              <a:rPr lang="fr-FR" b="1" dirty="0">
                <a:solidFill>
                  <a:srgbClr val="D60093"/>
                </a:solidFill>
              </a:rPr>
            </a:br>
            <a:r>
              <a:rPr lang="fr-FR" sz="3100" b="1" dirty="0">
                <a:solidFill>
                  <a:srgbClr val="D60093"/>
                </a:solidFill>
              </a:rPr>
              <a:t>Sciences et Technologiques </a:t>
            </a:r>
            <a:br>
              <a:rPr lang="fr-FR" sz="3100" b="1" dirty="0">
                <a:solidFill>
                  <a:srgbClr val="D60093"/>
                </a:solidFill>
              </a:rPr>
            </a:br>
            <a:r>
              <a:rPr lang="fr-FR" sz="3100" b="1" dirty="0" smtClean="0">
                <a:solidFill>
                  <a:srgbClr val="D60093"/>
                </a:solidFill>
              </a:rPr>
              <a:t>du Management et de la Gestion</a:t>
            </a:r>
            <a:endParaRPr lang="fr-FR" sz="3100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6746" y="1913530"/>
            <a:ext cx="5745960" cy="3114068"/>
          </a:xfrm>
          <a:prstGeom prst="rect">
            <a:avLst/>
          </a:prstGeom>
        </p:spPr>
      </p:pic>
      <p:pic>
        <p:nvPicPr>
          <p:cNvPr id="4" name="Picture 53"/>
          <p:cNvPicPr/>
          <p:nvPr/>
        </p:nvPicPr>
        <p:blipFill>
          <a:blip r:embed="rId3"/>
          <a:stretch>
            <a:fillRect/>
          </a:stretch>
        </p:blipFill>
        <p:spPr>
          <a:xfrm>
            <a:off x="1103531" y="5449811"/>
            <a:ext cx="1331280" cy="923040"/>
          </a:xfrm>
          <a:prstGeom prst="rect">
            <a:avLst/>
          </a:prstGeom>
          <a:ln w="9360">
            <a:noFill/>
          </a:ln>
        </p:spPr>
      </p:pic>
      <p:graphicFrame>
        <p:nvGraphicFramePr>
          <p:cNvPr id="8" name="Table 2"/>
          <p:cNvGraphicFramePr/>
          <p:nvPr>
            <p:extLst>
              <p:ext uri="{D42A27DB-BD31-4B8C-83A1-F6EECF244321}">
                <p14:modId xmlns:p14="http://schemas.microsoft.com/office/powerpoint/2010/main" val="1871661554"/>
              </p:ext>
            </p:extLst>
          </p:nvPr>
        </p:nvGraphicFramePr>
        <p:xfrm>
          <a:off x="6966066" y="2144684"/>
          <a:ext cx="3075710" cy="2651760"/>
        </p:xfrm>
        <a:graphic>
          <a:graphicData uri="http://schemas.openxmlformats.org/drawingml/2006/table">
            <a:tbl>
              <a:tblPr/>
              <a:tblGrid>
                <a:gridCol w="3075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20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Profil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Intérêt pour le fonctionnement des entreprises</a:t>
                      </a:r>
                      <a:endParaRPr b="1"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Goût pour les outils de communication et de bureautique</a:t>
                      </a:r>
                      <a:endParaRPr b="1"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Sens de l’organisation et de la communication</a:t>
                      </a:r>
                      <a:endParaRPr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7498" y="80223"/>
            <a:ext cx="2951482" cy="206446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85259" y="5089488"/>
            <a:ext cx="8520546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70C0"/>
                </a:solidFill>
              </a:rPr>
              <a:t>BTS ou BUT </a:t>
            </a:r>
            <a:r>
              <a:rPr lang="fr-FR" sz="1600" dirty="0" smtClean="0"/>
              <a:t>dans le domaine de la comptabilité, du commerce, de la gestion, de la communication, carrières juridiques, transport, assurance, banque, tourisme, immobilier…</a:t>
            </a:r>
          </a:p>
          <a:p>
            <a:r>
              <a:rPr lang="fr-FR" sz="1600" dirty="0" smtClean="0">
                <a:solidFill>
                  <a:srgbClr val="0070C0"/>
                </a:solidFill>
              </a:rPr>
              <a:t>Filière comptable, école de commerce</a:t>
            </a:r>
          </a:p>
          <a:p>
            <a:r>
              <a:rPr lang="fr-FR" sz="1600" dirty="0" smtClean="0">
                <a:solidFill>
                  <a:srgbClr val="0070C0"/>
                </a:solidFill>
              </a:rPr>
              <a:t>CPGE économique et commerciale technologique avec un bon dossier scolaire</a:t>
            </a:r>
          </a:p>
        </p:txBody>
      </p:sp>
    </p:spTree>
    <p:extLst>
      <p:ext uri="{BB962C8B-B14F-4D97-AF65-F5344CB8AC3E}">
        <p14:creationId xmlns:p14="http://schemas.microsoft.com/office/powerpoint/2010/main" val="210116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1536" y="34834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rgbClr val="D60093"/>
                </a:solidFill>
              </a:rPr>
              <a:t>Le BAC </a:t>
            </a:r>
            <a:r>
              <a:rPr lang="fr-FR" b="1" dirty="0" smtClean="0">
                <a:solidFill>
                  <a:srgbClr val="D60093"/>
                </a:solidFill>
              </a:rPr>
              <a:t>STI2D</a:t>
            </a:r>
            <a:r>
              <a:rPr lang="fr-FR" b="1" dirty="0">
                <a:solidFill>
                  <a:srgbClr val="D60093"/>
                </a:solidFill>
              </a:rPr>
              <a:t/>
            </a:r>
            <a:br>
              <a:rPr lang="fr-FR" b="1" dirty="0">
                <a:solidFill>
                  <a:srgbClr val="D60093"/>
                </a:solidFill>
              </a:rPr>
            </a:br>
            <a:r>
              <a:rPr lang="fr-FR" sz="3100" b="1" dirty="0">
                <a:solidFill>
                  <a:srgbClr val="D60093"/>
                </a:solidFill>
              </a:rPr>
              <a:t>Sciences et Technologiques </a:t>
            </a:r>
            <a:r>
              <a:rPr lang="fr-FR" sz="3100" b="1" dirty="0" smtClean="0">
                <a:solidFill>
                  <a:srgbClr val="D60093"/>
                </a:solidFill>
              </a:rPr>
              <a:t>de l’Industrie </a:t>
            </a:r>
            <a:r>
              <a:rPr lang="fr-FR" sz="3100" b="1" dirty="0">
                <a:solidFill>
                  <a:srgbClr val="D60093"/>
                </a:solidFill>
              </a:rPr>
              <a:t/>
            </a:r>
            <a:br>
              <a:rPr lang="fr-FR" sz="3100" b="1" dirty="0">
                <a:solidFill>
                  <a:srgbClr val="D60093"/>
                </a:solidFill>
              </a:rPr>
            </a:br>
            <a:r>
              <a:rPr lang="fr-FR" sz="3100" b="1" dirty="0" smtClean="0">
                <a:solidFill>
                  <a:srgbClr val="D60093"/>
                </a:solidFill>
              </a:rPr>
              <a:t>et du </a:t>
            </a:r>
            <a:r>
              <a:rPr lang="fr-FR" sz="3100" b="1" dirty="0">
                <a:solidFill>
                  <a:srgbClr val="D60093"/>
                </a:solidFill>
              </a:rPr>
              <a:t>D</a:t>
            </a:r>
            <a:r>
              <a:rPr lang="fr-FR" sz="3100" b="1" dirty="0" smtClean="0">
                <a:solidFill>
                  <a:srgbClr val="D60093"/>
                </a:solidFill>
              </a:rPr>
              <a:t>éveloppement Durable</a:t>
            </a:r>
            <a:endParaRPr lang="fr-FR" sz="3100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332" y="1978429"/>
            <a:ext cx="7203872" cy="322033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536" y="5321214"/>
            <a:ext cx="1329043" cy="920576"/>
          </a:xfrm>
          <a:prstGeom prst="rect">
            <a:avLst/>
          </a:prstGeom>
        </p:spPr>
      </p:pic>
      <p:pic>
        <p:nvPicPr>
          <p:cNvPr id="6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9617825" y="136080"/>
            <a:ext cx="2497288" cy="2390989"/>
          </a:xfrm>
          <a:prstGeom prst="rect">
            <a:avLst/>
          </a:prstGeom>
          <a:ln>
            <a:noFill/>
          </a:ln>
        </p:spPr>
      </p:pic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2073254148"/>
              </p:ext>
            </p:extLst>
          </p:nvPr>
        </p:nvGraphicFramePr>
        <p:xfrm>
          <a:off x="8702967" y="2854134"/>
          <a:ext cx="2846880" cy="2467080"/>
        </p:xfrm>
        <a:graphic>
          <a:graphicData uri="http://schemas.openxmlformats.org/drawingml/2006/table">
            <a:tbl>
              <a:tblPr/>
              <a:tblGrid>
                <a:gridCol w="2846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5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>
                          <a:solidFill>
                            <a:srgbClr val="000000"/>
                          </a:solidFill>
                          <a:latin typeface="Arial"/>
                        </a:rPr>
                        <a:t>Profil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1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Goût pour les manipulations 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Curiosité pour les technologies nouvelles, pour la fabrication, la conception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2223654" y="5393361"/>
            <a:ext cx="6492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</a:rPr>
              <a:t>BTS ou BUT </a:t>
            </a:r>
            <a:r>
              <a:rPr lang="fr-FR" dirty="0" smtClean="0"/>
              <a:t>dans l’énergie, la logistique, maintenance</a:t>
            </a:r>
          </a:p>
          <a:p>
            <a:r>
              <a:rPr lang="fr-FR" dirty="0" smtClean="0"/>
              <a:t> informatique industrielle, génie civil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CPGE TSI technologie et sciences industrielles</a:t>
            </a:r>
          </a:p>
          <a:p>
            <a:r>
              <a:rPr lang="fr-FR" dirty="0" smtClean="0">
                <a:solidFill>
                  <a:srgbClr val="0070C0"/>
                </a:solidFill>
              </a:rPr>
              <a:t>Ecole d’ingénieurs </a:t>
            </a:r>
            <a:r>
              <a:rPr lang="fr-FR" dirty="0" smtClean="0"/>
              <a:t>en 5 ans avec un bon dossier scolaire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932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0096" y="277817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>
                <a:solidFill>
                  <a:srgbClr val="D60093"/>
                </a:solidFill>
              </a:rPr>
              <a:t>Le BAC </a:t>
            </a:r>
            <a:r>
              <a:rPr lang="fr-FR" b="1" dirty="0" smtClean="0">
                <a:solidFill>
                  <a:srgbClr val="D60093"/>
                </a:solidFill>
              </a:rPr>
              <a:t>STD2A</a:t>
            </a:r>
            <a:r>
              <a:rPr lang="fr-FR" b="1" dirty="0">
                <a:solidFill>
                  <a:srgbClr val="D60093"/>
                </a:solidFill>
              </a:rPr>
              <a:t/>
            </a:r>
            <a:br>
              <a:rPr lang="fr-FR" b="1" dirty="0">
                <a:solidFill>
                  <a:srgbClr val="D60093"/>
                </a:solidFill>
              </a:rPr>
            </a:br>
            <a:r>
              <a:rPr lang="fr-FR" sz="3100" b="1" dirty="0">
                <a:solidFill>
                  <a:srgbClr val="D60093"/>
                </a:solidFill>
              </a:rPr>
              <a:t>Sciences et Technologiques </a:t>
            </a:r>
            <a:br>
              <a:rPr lang="fr-FR" sz="3100" b="1" dirty="0">
                <a:solidFill>
                  <a:srgbClr val="D60093"/>
                </a:solidFill>
              </a:rPr>
            </a:br>
            <a:r>
              <a:rPr lang="fr-FR" sz="3100" b="1" dirty="0" smtClean="0">
                <a:solidFill>
                  <a:srgbClr val="D60093"/>
                </a:solidFill>
              </a:rPr>
              <a:t>du Design et des Arts Appliqués</a:t>
            </a:r>
            <a:endParaRPr lang="fr-FR" sz="3100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1042" y="1870266"/>
            <a:ext cx="5712014" cy="283384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096" y="5391324"/>
            <a:ext cx="1329043" cy="920576"/>
          </a:xfrm>
          <a:prstGeom prst="rect">
            <a:avLst/>
          </a:prstGeom>
        </p:spPr>
      </p:pic>
      <p:graphicFrame>
        <p:nvGraphicFramePr>
          <p:cNvPr id="6" name="Table 2"/>
          <p:cNvGraphicFramePr/>
          <p:nvPr>
            <p:extLst>
              <p:ext uri="{D42A27DB-BD31-4B8C-83A1-F6EECF244321}">
                <p14:modId xmlns:p14="http://schemas.microsoft.com/office/powerpoint/2010/main" val="1698325945"/>
              </p:ext>
            </p:extLst>
          </p:nvPr>
        </p:nvGraphicFramePr>
        <p:xfrm>
          <a:off x="6761299" y="1990600"/>
          <a:ext cx="3322800" cy="2593180"/>
        </p:xfrm>
        <a:graphic>
          <a:graphicData uri="http://schemas.openxmlformats.org/drawingml/2006/table">
            <a:tbl>
              <a:tblPr/>
              <a:tblGrid>
                <a:gridCol w="332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15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Profil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4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Goût pour les applications de l’art : graphisme, mode, design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Intérêt pour la conception et la réalisation d’objets ou d’espaces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Esprit créatif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7" name="Image 2"/>
          <p:cNvPicPr/>
          <p:nvPr/>
        </p:nvPicPr>
        <p:blipFill>
          <a:blip r:embed="rId4"/>
          <a:stretch>
            <a:fillRect/>
          </a:stretch>
        </p:blipFill>
        <p:spPr>
          <a:xfrm>
            <a:off x="9094123" y="123364"/>
            <a:ext cx="2939959" cy="2154323"/>
          </a:xfrm>
          <a:prstGeom prst="rect">
            <a:avLst/>
          </a:prstGeom>
          <a:ln>
            <a:noFill/>
          </a:ln>
        </p:spPr>
      </p:pic>
      <p:sp>
        <p:nvSpPr>
          <p:cNvPr id="8" name="CustomShape 2"/>
          <p:cNvSpPr/>
          <p:nvPr/>
        </p:nvSpPr>
        <p:spPr>
          <a:xfrm>
            <a:off x="2217158" y="4794664"/>
            <a:ext cx="7967160" cy="19598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200" b="1" dirty="0">
                <a:solidFill>
                  <a:srgbClr val="003F75"/>
                </a:solidFill>
                <a:latin typeface="Arial"/>
              </a:rPr>
              <a:t>Les DMA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(diplômes des métiers d'art)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Préparés en 2 ans, les DMA, proposés sur des créneaux professionnels pointus, forment des artisans d'art ou des assistants créateurs.</a:t>
            </a:r>
            <a:endParaRPr sz="1200" dirty="0"/>
          </a:p>
          <a:p>
            <a:pPr>
              <a:lnSpc>
                <a:spcPct val="100000"/>
              </a:lnSpc>
            </a:pPr>
            <a:endParaRPr sz="1200" dirty="0"/>
          </a:p>
          <a:p>
            <a:pPr>
              <a:lnSpc>
                <a:spcPct val="100000"/>
              </a:lnSpc>
            </a:pPr>
            <a:r>
              <a:rPr lang="fr-FR" sz="1200" b="1" dirty="0">
                <a:solidFill>
                  <a:srgbClr val="003F75"/>
                </a:solidFill>
                <a:latin typeface="Arial"/>
              </a:rPr>
              <a:t>Le DN MADE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(diplôme national des métiers d'art et du design)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En 3 ans après le bac, il remplace progressivement les six spécialités arts appliqués du BTS et certains DMA. 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Il confère le grade de licence.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fr-FR" sz="1200" dirty="0">
                <a:solidFill>
                  <a:srgbClr val="000000"/>
                </a:solidFill>
                <a:latin typeface="Arial"/>
              </a:rPr>
              <a:t>14 mentions sont proposées : animation ; espace ; événement ; graphisme ; innovation sociale ; instrument ; livre ; matériaux ; mode ; numérique ; objet ; ornement ; patrimoine ; spectacle.</a:t>
            </a:r>
            <a:endParaRPr sz="1200" dirty="0"/>
          </a:p>
          <a:p>
            <a:pPr>
              <a:lnSpc>
                <a:spcPct val="100000"/>
              </a:lnSpc>
            </a:pPr>
            <a:r>
              <a:rPr lang="fr-FR" sz="1200" b="1" dirty="0">
                <a:solidFill>
                  <a:srgbClr val="003F75"/>
                </a:solidFill>
                <a:latin typeface="Arial"/>
              </a:rPr>
              <a:t>Les Prépas </a:t>
            </a:r>
            <a:r>
              <a:rPr lang="fr-FR" sz="1200" dirty="0">
                <a:solidFill>
                  <a:srgbClr val="000000"/>
                </a:solidFill>
                <a:latin typeface="Arial"/>
              </a:rPr>
              <a:t>: CPGE AA ENS Cachan Design, Licence d’art, écoles d’art, etc.</a:t>
            </a:r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11040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8957" y="214314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>
                <a:solidFill>
                  <a:srgbClr val="D60093"/>
                </a:solidFill>
              </a:rPr>
              <a:t>Le BAC </a:t>
            </a:r>
            <a:r>
              <a:rPr lang="fr-FR" sz="4000" b="1" dirty="0" smtClean="0">
                <a:solidFill>
                  <a:srgbClr val="D60093"/>
                </a:solidFill>
              </a:rPr>
              <a:t>STAV</a:t>
            </a:r>
            <a:r>
              <a:rPr lang="fr-FR" sz="4000" b="1" dirty="0">
                <a:solidFill>
                  <a:srgbClr val="D60093"/>
                </a:solidFill>
              </a:rPr>
              <a:t/>
            </a:r>
            <a:br>
              <a:rPr lang="fr-FR" sz="40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Sciences et Technologiques </a:t>
            </a:r>
            <a:br>
              <a:rPr lang="fr-FR" sz="28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de </a:t>
            </a:r>
            <a:r>
              <a:rPr lang="fr-FR" sz="2800" b="1" dirty="0" smtClean="0">
                <a:solidFill>
                  <a:srgbClr val="D60093"/>
                </a:solidFill>
              </a:rPr>
              <a:t>l’Agronomie et du Vivant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1449" y="1353768"/>
            <a:ext cx="4550384" cy="497136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030" y="6413862"/>
            <a:ext cx="641204" cy="444137"/>
          </a:xfrm>
          <a:prstGeom prst="rect">
            <a:avLst/>
          </a:prstGeom>
        </p:spPr>
      </p:pic>
      <p:pic>
        <p:nvPicPr>
          <p:cNvPr id="7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8993029" y="83086"/>
            <a:ext cx="2669760" cy="1889640"/>
          </a:xfrm>
          <a:prstGeom prst="rect">
            <a:avLst/>
          </a:prstGeom>
          <a:ln>
            <a:noFill/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3992" y="1690688"/>
            <a:ext cx="3213706" cy="2052811"/>
          </a:xfrm>
          <a:prstGeom prst="rect">
            <a:avLst/>
          </a:prstGeom>
        </p:spPr>
      </p:pic>
      <p:sp>
        <p:nvSpPr>
          <p:cNvPr id="9" name="CustomShape 2"/>
          <p:cNvSpPr/>
          <p:nvPr/>
        </p:nvSpPr>
        <p:spPr>
          <a:xfrm>
            <a:off x="5174234" y="3743499"/>
            <a:ext cx="6896620" cy="30257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/>
          <a:lstStyle/>
          <a:p>
            <a:pPr algn="just">
              <a:lnSpc>
                <a:spcPct val="107000"/>
              </a:lnSpc>
            </a:pP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Les BTS Agricoles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, accessibles sur dossier : *Aménagements paysagers, *Analyse et conduite de systèmes d'exploitation, *Gestion et maîtrise de l'eau, *Gestion forestière, *Gestion et protection de la nature, *Industries agroalimentaires, *Production horticole, animales, aquacoles, *Technologies végétales ou Technico-commercial, </a:t>
            </a:r>
            <a:r>
              <a:rPr lang="fr-FR" sz="1400" dirty="0" smtClean="0">
                <a:solidFill>
                  <a:srgbClr val="424242"/>
                </a:solidFill>
                <a:latin typeface="Arial"/>
                <a:ea typeface="Times New Roman"/>
              </a:rPr>
              <a:t>etc. </a:t>
            </a:r>
            <a:r>
              <a:rPr lang="fr-FR" sz="1400" b="1" dirty="0" smtClean="0">
                <a:solidFill>
                  <a:srgbClr val="003F75"/>
                </a:solidFill>
                <a:latin typeface="Arial"/>
                <a:ea typeface="Times New Roman"/>
              </a:rPr>
              <a:t>Les </a:t>
            </a: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BTS</a:t>
            </a:r>
            <a:r>
              <a:rPr lang="fr-FR" sz="1400" dirty="0">
                <a:solidFill>
                  <a:srgbClr val="003F75"/>
                </a:solidFill>
                <a:latin typeface="Arial"/>
                <a:ea typeface="Times New Roman"/>
              </a:rPr>
              <a:t> </a:t>
            </a:r>
            <a:r>
              <a:rPr lang="fr-FR" sz="1400" dirty="0" err="1">
                <a:solidFill>
                  <a:srgbClr val="424242"/>
                </a:solidFill>
                <a:latin typeface="Arial"/>
                <a:ea typeface="Times New Roman"/>
              </a:rPr>
              <a:t>Agro-équipements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, Industries céréalières, Qualité dans l'industrie agroalimentaire et les </a:t>
            </a:r>
            <a:r>
              <a:rPr lang="fr-FR" sz="1400" dirty="0" smtClean="0">
                <a:solidFill>
                  <a:srgbClr val="424242"/>
                </a:solidFill>
                <a:latin typeface="Arial"/>
                <a:ea typeface="Times New Roman"/>
              </a:rPr>
              <a:t>bio-industries. </a:t>
            </a:r>
            <a:r>
              <a:rPr lang="fr-FR" sz="1400" b="1" dirty="0" smtClean="0">
                <a:solidFill>
                  <a:srgbClr val="003F75"/>
                </a:solidFill>
                <a:latin typeface="Arial"/>
                <a:ea typeface="Times New Roman"/>
              </a:rPr>
              <a:t>Les BUT</a:t>
            </a:r>
            <a:r>
              <a:rPr lang="fr-FR" sz="1400" dirty="0" smtClean="0">
                <a:solidFill>
                  <a:srgbClr val="003F75"/>
                </a:solidFill>
                <a:latin typeface="Arial"/>
                <a:ea typeface="Times New Roman"/>
              </a:rPr>
              <a:t> 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Génie biologique option Agronomie, Génie de l'environnement ou Industries alimentaires et biologiques</a:t>
            </a:r>
            <a:endParaRPr sz="1400" dirty="0"/>
          </a:p>
          <a:p>
            <a:pPr>
              <a:lnSpc>
                <a:spcPct val="107000"/>
              </a:lnSpc>
            </a:pP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Les classes prépas 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: TB sont les plus appropriées. </a:t>
            </a:r>
            <a:endParaRPr sz="1400" dirty="0"/>
          </a:p>
          <a:p>
            <a:pPr>
              <a:lnSpc>
                <a:spcPct val="100000"/>
              </a:lnSpc>
            </a:pP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Les licences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 en biologie, voire en chimie. Pour mettre toutes les chances de son côté, mieux vaut, au préalable, suivre une année de remise à niveau scientifique.</a:t>
            </a:r>
            <a:endParaRPr sz="1400" dirty="0"/>
          </a:p>
          <a:p>
            <a:pPr>
              <a:lnSpc>
                <a:spcPct val="100000"/>
              </a:lnSpc>
            </a:pP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Les certificats de spécialisation agricole </a:t>
            </a:r>
            <a:r>
              <a:rPr lang="fr-FR" sz="1400" dirty="0">
                <a:solidFill>
                  <a:srgbClr val="424242"/>
                </a:solidFill>
                <a:latin typeface="Arial"/>
                <a:ea typeface="Times New Roman"/>
              </a:rPr>
              <a:t>(CSA) : formation d'un an en apprentissage accessible après un bac ou un BTSA</a:t>
            </a:r>
            <a:endParaRPr sz="1400" dirty="0"/>
          </a:p>
          <a:p>
            <a:pPr>
              <a:lnSpc>
                <a:spcPct val="100000"/>
              </a:lnSpc>
            </a:pPr>
            <a:r>
              <a:rPr lang="fr-FR" sz="1400" b="1" dirty="0">
                <a:solidFill>
                  <a:srgbClr val="003F75"/>
                </a:solidFill>
                <a:latin typeface="Arial"/>
                <a:ea typeface="Times New Roman"/>
              </a:rPr>
              <a:t>Les écoles spécialisées et écoles d'ingénieurs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14361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01108" y="-93515"/>
            <a:ext cx="8596668" cy="174196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>
                <a:solidFill>
                  <a:srgbClr val="D60093"/>
                </a:solidFill>
              </a:rPr>
              <a:t>Le BAC </a:t>
            </a:r>
            <a:r>
              <a:rPr lang="fr-FR" sz="4000" b="1" dirty="0" smtClean="0">
                <a:solidFill>
                  <a:srgbClr val="D60093"/>
                </a:solidFill>
              </a:rPr>
              <a:t>STHR</a:t>
            </a:r>
            <a:r>
              <a:rPr lang="fr-FR" sz="4000" b="1" dirty="0">
                <a:solidFill>
                  <a:srgbClr val="D60093"/>
                </a:solidFill>
              </a:rPr>
              <a:t/>
            </a:r>
            <a:br>
              <a:rPr lang="fr-FR" sz="40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Sciences et Technologiques </a:t>
            </a:r>
            <a:br>
              <a:rPr lang="fr-FR" sz="28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de </a:t>
            </a:r>
            <a:r>
              <a:rPr lang="fr-FR" sz="2800" b="1" dirty="0" smtClean="0">
                <a:solidFill>
                  <a:srgbClr val="D60093"/>
                </a:solidFill>
              </a:rPr>
              <a:t>L’hôtellerie et de la Restauration</a:t>
            </a:r>
            <a:br>
              <a:rPr lang="fr-FR" sz="2800" b="1" dirty="0" smtClean="0">
                <a:solidFill>
                  <a:srgbClr val="D60093"/>
                </a:solidFill>
              </a:rPr>
            </a:br>
            <a:r>
              <a:rPr lang="fr-FR" sz="2800" b="1" dirty="0" smtClean="0">
                <a:solidFill>
                  <a:srgbClr val="FF0000"/>
                </a:solidFill>
              </a:rPr>
              <a:t>A choisir dès l’entrée en 2nde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0816" y="1743976"/>
            <a:ext cx="5366225" cy="258663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5256387"/>
            <a:ext cx="1329043" cy="920576"/>
          </a:xfrm>
          <a:prstGeom prst="rect">
            <a:avLst/>
          </a:prstGeom>
        </p:spPr>
      </p:pic>
      <p:pic>
        <p:nvPicPr>
          <p:cNvPr id="6" name="Image 4"/>
          <p:cNvPicPr/>
          <p:nvPr/>
        </p:nvPicPr>
        <p:blipFill>
          <a:blip r:embed="rId4"/>
          <a:stretch>
            <a:fillRect/>
          </a:stretch>
        </p:blipFill>
        <p:spPr>
          <a:xfrm>
            <a:off x="9364746" y="249153"/>
            <a:ext cx="2400840" cy="1840680"/>
          </a:xfrm>
          <a:prstGeom prst="rect">
            <a:avLst/>
          </a:prstGeom>
          <a:ln>
            <a:noFill/>
          </a:ln>
        </p:spPr>
      </p:pic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1258495929"/>
              </p:ext>
            </p:extLst>
          </p:nvPr>
        </p:nvGraphicFramePr>
        <p:xfrm>
          <a:off x="6413863" y="1571599"/>
          <a:ext cx="3135086" cy="3200400"/>
        </p:xfrm>
        <a:graphic>
          <a:graphicData uri="http://schemas.openxmlformats.org/drawingml/2006/table">
            <a:tbl>
              <a:tblPr/>
              <a:tblGrid>
                <a:gridCol w="3135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250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Profil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92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Goût et sens du contact humain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Etre rigoureux, méthodique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Volontaire et esprit de persévérance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Autonomie et sens des responsabilités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Goût du travail en équipe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Résistance physique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2167243" y="4771999"/>
            <a:ext cx="9877899" cy="20860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7000"/>
              </a:lnSpc>
            </a:pPr>
            <a:r>
              <a:rPr lang="fr-FR" sz="1400" b="1" dirty="0">
                <a:solidFill>
                  <a:srgbClr val="1F4E79"/>
                </a:solidFill>
                <a:latin typeface="Arial"/>
                <a:ea typeface="Calibri"/>
              </a:rPr>
              <a:t>BTS les plus adaptés</a:t>
            </a:r>
            <a:r>
              <a:rPr lang="fr-FR" sz="1400" dirty="0">
                <a:solidFill>
                  <a:srgbClr val="1F4E79"/>
                </a:solidFill>
                <a:latin typeface="Arial"/>
                <a:ea typeface="Calibri"/>
              </a:rPr>
              <a:t> 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: Management en hôtellerie et restauration </a:t>
            </a:r>
            <a:r>
              <a:rPr lang="fr-FR" sz="1400" dirty="0" smtClean="0">
                <a:solidFill>
                  <a:srgbClr val="000000"/>
                </a:solidFill>
                <a:latin typeface="Arial"/>
                <a:ea typeface="Calibri"/>
              </a:rPr>
              <a:t>option 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management </a:t>
            </a:r>
            <a:r>
              <a:rPr lang="fr-FR" sz="1400" dirty="0" smtClean="0">
                <a:solidFill>
                  <a:srgbClr val="000000"/>
                </a:solidFill>
                <a:latin typeface="Arial"/>
                <a:ea typeface="Calibri"/>
              </a:rPr>
              <a:t>d'unité:</a:t>
            </a:r>
          </a:p>
          <a:p>
            <a:pPr>
              <a:lnSpc>
                <a:spcPct val="107000"/>
              </a:lnSpc>
            </a:pPr>
            <a:r>
              <a:rPr lang="fr-FR" sz="1400" dirty="0" smtClean="0">
                <a:solidFill>
                  <a:srgbClr val="000000"/>
                </a:solidFill>
                <a:latin typeface="Arial"/>
                <a:ea typeface="Calibri"/>
              </a:rPr>
              <a:t>- de 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restauration - </a:t>
            </a:r>
            <a:r>
              <a:rPr lang="fr-FR" sz="1400" dirty="0" smtClean="0">
                <a:solidFill>
                  <a:srgbClr val="000000"/>
                </a:solidFill>
                <a:latin typeface="Arial"/>
                <a:ea typeface="Calibri"/>
              </a:rPr>
              <a:t>de 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production culinaire - </a:t>
            </a:r>
            <a:r>
              <a:rPr lang="fr-FR" sz="1400" dirty="0" smtClean="0">
                <a:solidFill>
                  <a:srgbClr val="000000"/>
                </a:solidFill>
                <a:latin typeface="Arial"/>
                <a:ea typeface="Calibri"/>
              </a:rPr>
              <a:t>d'unité d'hébergement. </a:t>
            </a:r>
            <a:r>
              <a:rPr lang="fr-FR" sz="1400" b="1" dirty="0" smtClean="0">
                <a:solidFill>
                  <a:srgbClr val="1F4E79"/>
                </a:solidFill>
                <a:latin typeface="Arial"/>
                <a:ea typeface="Calibri"/>
              </a:rPr>
              <a:t>BUT </a:t>
            </a:r>
            <a:r>
              <a:rPr lang="fr-FR" sz="1400" b="1" dirty="0">
                <a:solidFill>
                  <a:srgbClr val="1F4E79"/>
                </a:solidFill>
                <a:latin typeface="Arial"/>
                <a:ea typeface="Calibri"/>
              </a:rPr>
              <a:t>envisageables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 : Gestion des entreprises et des administrations *Gestion administrative et commerciale des administrations *Gestion logistique et transport *Techniques de commercialisation</a:t>
            </a:r>
            <a:endParaRPr sz="1400" dirty="0"/>
          </a:p>
          <a:p>
            <a:pPr>
              <a:lnSpc>
                <a:spcPct val="107000"/>
              </a:lnSpc>
            </a:pPr>
            <a:r>
              <a:rPr lang="fr-FR" sz="1400" b="1" dirty="0">
                <a:solidFill>
                  <a:srgbClr val="1F4E79"/>
                </a:solidFill>
                <a:latin typeface="Arial"/>
                <a:ea typeface="Calibri"/>
              </a:rPr>
              <a:t>BP Brevet professionnel</a:t>
            </a:r>
            <a:r>
              <a:rPr lang="fr-FR" sz="1400" dirty="0">
                <a:solidFill>
                  <a:srgbClr val="1F4E79"/>
                </a:solidFill>
                <a:latin typeface="Arial"/>
                <a:ea typeface="Calibri"/>
              </a:rPr>
              <a:t> 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: *Barman *Gouvernante *Arts du service et commercialisation en restauration *Sommelier </a:t>
            </a:r>
            <a:endParaRPr sz="1400" dirty="0"/>
          </a:p>
          <a:p>
            <a:pPr>
              <a:lnSpc>
                <a:spcPct val="107000"/>
              </a:lnSpc>
            </a:pPr>
            <a:r>
              <a:rPr lang="fr-FR" sz="1400" b="1" dirty="0">
                <a:solidFill>
                  <a:srgbClr val="1F4E79"/>
                </a:solidFill>
                <a:latin typeface="Arial"/>
                <a:ea typeface="Calibri"/>
              </a:rPr>
              <a:t>FC Formations complémentaires d'initiative locale (FCIL)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 :*Accueil et service de la clientèle anglophone *Agent de la restauration commerciale *Arts de la table Chef de rang *Concierge d'hôtel *Cuisine de la mer </a:t>
            </a:r>
            <a:r>
              <a:rPr lang="fr-FR" sz="1400" b="1" dirty="0" smtClean="0">
                <a:solidFill>
                  <a:srgbClr val="1F4E79"/>
                </a:solidFill>
                <a:latin typeface="Arial"/>
                <a:ea typeface="Calibri"/>
              </a:rPr>
              <a:t>MC </a:t>
            </a:r>
            <a:r>
              <a:rPr lang="fr-FR" sz="1400" b="1" dirty="0">
                <a:solidFill>
                  <a:srgbClr val="1F4E79"/>
                </a:solidFill>
                <a:latin typeface="Arial"/>
                <a:ea typeface="Calibri"/>
              </a:rPr>
              <a:t>Mentions complémentaires</a:t>
            </a:r>
            <a:r>
              <a:rPr lang="fr-FR" sz="1400" dirty="0">
                <a:solidFill>
                  <a:srgbClr val="000000"/>
                </a:solidFill>
                <a:latin typeface="Arial"/>
                <a:ea typeface="Calibri"/>
              </a:rPr>
              <a:t> : *Accueil-réception *Art de la cuisine allégée *Cuisinier en desserts de restaurant *Employé barman *Employé traiteur *Organisateur de réception *Sommellerie</a:t>
            </a:r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11299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14697"/>
          </a:xfrm>
        </p:spPr>
        <p:txBody>
          <a:bodyPr rtlCol="0">
            <a:normAutofit fontScale="90000"/>
          </a:bodyPr>
          <a:lstStyle/>
          <a:p>
            <a:pPr algn="ctr"/>
            <a:r>
              <a:rPr lang="fr-FR" b="1" dirty="0" smtClean="0"/>
              <a:t>CALENDRIER DE L’ORIENTATION ET DE L’AFFECTATION</a:t>
            </a:r>
            <a:endParaRPr lang="fr-FR" b="1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766849" y="2194560"/>
            <a:ext cx="4800600" cy="3619500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fr-FR" dirty="0" smtClean="0">
                <a:solidFill>
                  <a:srgbClr val="FF0000"/>
                </a:solidFill>
              </a:rPr>
              <a:t>1</a:t>
            </a:r>
            <a:r>
              <a:rPr lang="fr-FR" baseline="30000" dirty="0" smtClean="0">
                <a:solidFill>
                  <a:srgbClr val="FF0000"/>
                </a:solidFill>
              </a:rPr>
              <a:t>er</a:t>
            </a:r>
            <a:r>
              <a:rPr lang="fr-FR" dirty="0" smtClean="0">
                <a:solidFill>
                  <a:srgbClr val="FF0000"/>
                </a:solidFill>
              </a:rPr>
              <a:t> Semestre</a:t>
            </a:r>
          </a:p>
          <a:p>
            <a:pPr marL="0" indent="0" rtl="0">
              <a:buNone/>
            </a:pPr>
            <a:endParaRPr lang="fr-FR" dirty="0" smtClean="0"/>
          </a:p>
          <a:p>
            <a:pPr marL="0" indent="0" rtl="0">
              <a:buNone/>
            </a:pPr>
            <a:endParaRPr lang="fr-FR" dirty="0"/>
          </a:p>
          <a:p>
            <a:pPr rtl="0"/>
            <a:endParaRPr lang="fr-FR" dirty="0"/>
          </a:p>
          <a:p>
            <a:pPr rtl="0"/>
            <a:r>
              <a:rPr lang="fr-FR" dirty="0">
                <a:solidFill>
                  <a:srgbClr val="00FF00"/>
                </a:solidFill>
              </a:rPr>
              <a:t>2</a:t>
            </a:r>
            <a:r>
              <a:rPr lang="fr-FR" baseline="30000" dirty="0" smtClean="0">
                <a:solidFill>
                  <a:srgbClr val="00FF00"/>
                </a:solidFill>
              </a:rPr>
              <a:t>ème</a:t>
            </a:r>
            <a:r>
              <a:rPr lang="fr-FR" dirty="0" smtClean="0">
                <a:solidFill>
                  <a:srgbClr val="00FF00"/>
                </a:solidFill>
              </a:rPr>
              <a:t> Semestre</a:t>
            </a:r>
          </a:p>
          <a:p>
            <a:r>
              <a:rPr lang="fr-FR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Vendredi 4 avril 2025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ouverture de la consultation des offres de formation dans le service en ligne affectation</a:t>
            </a:r>
            <a:r>
              <a:rPr lang="fr-FR" dirty="0" smtClean="0"/>
              <a:t> </a:t>
            </a:r>
          </a:p>
          <a:p>
            <a:r>
              <a:rPr lang="fr-FR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 lundi </a:t>
            </a:r>
            <a:r>
              <a:rPr lang="fr-FR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fr-FR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mai au lundi 26 mai 2025</a:t>
            </a:r>
            <a:r>
              <a:rPr lang="fr-FR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saisie des vœux d'affectation par les familles </a:t>
            </a:r>
          </a:p>
          <a:p>
            <a:r>
              <a:rPr lang="fr-FR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vendredi </a:t>
            </a:r>
            <a:r>
              <a:rPr lang="fr-FR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 juin </a:t>
            </a:r>
            <a:r>
              <a:rPr lang="fr-FR" sz="13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r>
              <a:rPr lang="fr-FR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 </a:t>
            </a:r>
            <a:r>
              <a:rPr lang="fr-FR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 des résultats de l'affectation et inscriptions en </a:t>
            </a:r>
            <a:r>
              <a:rPr lang="fr-FR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lycée</a:t>
            </a:r>
            <a:endParaRPr lang="fr-FR" dirty="0"/>
          </a:p>
          <a:p>
            <a:endParaRPr lang="fr-FR" sz="1200" dirty="0"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Espace réservé du contenu 8" descr="Diagramme de zone de liste verticale présentant 3 groupes superposés, contenant chacun une liste à puces.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6463535"/>
              </p:ext>
            </p:extLst>
          </p:nvPr>
        </p:nvGraphicFramePr>
        <p:xfrm>
          <a:off x="5704666" y="1824050"/>
          <a:ext cx="4485549" cy="4676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964276" y="6001789"/>
            <a:ext cx="4603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https://youtu.be/nbIH1GiHYYs</a:t>
            </a:r>
          </a:p>
        </p:txBody>
      </p:sp>
    </p:spTree>
    <p:extLst>
      <p:ext uri="{BB962C8B-B14F-4D97-AF65-F5344CB8AC3E}">
        <p14:creationId xmlns:p14="http://schemas.microsoft.com/office/powerpoint/2010/main" val="99728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29" y="333631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>
                <a:solidFill>
                  <a:srgbClr val="D60093"/>
                </a:solidFill>
              </a:rPr>
              <a:t>Le BAC </a:t>
            </a:r>
            <a:r>
              <a:rPr lang="fr-FR" sz="4000" b="1" dirty="0" smtClean="0">
                <a:solidFill>
                  <a:srgbClr val="D60093"/>
                </a:solidFill>
              </a:rPr>
              <a:t>S2TMD</a:t>
            </a:r>
            <a:r>
              <a:rPr lang="fr-FR" sz="4000" b="1" dirty="0">
                <a:solidFill>
                  <a:srgbClr val="D60093"/>
                </a:solidFill>
              </a:rPr>
              <a:t/>
            </a:r>
            <a:br>
              <a:rPr lang="fr-FR" sz="4000" b="1" dirty="0">
                <a:solidFill>
                  <a:srgbClr val="D60093"/>
                </a:solidFill>
              </a:rPr>
            </a:br>
            <a:r>
              <a:rPr lang="fr-FR" sz="2800" b="1" dirty="0">
                <a:solidFill>
                  <a:srgbClr val="D60093"/>
                </a:solidFill>
              </a:rPr>
              <a:t>Sciences et </a:t>
            </a:r>
            <a:r>
              <a:rPr lang="fr-FR" sz="2800" b="1" dirty="0" smtClean="0">
                <a:solidFill>
                  <a:srgbClr val="D60093"/>
                </a:solidFill>
              </a:rPr>
              <a:t>Techniques du Théâtre</a:t>
            </a:r>
            <a:br>
              <a:rPr lang="fr-FR" sz="2800" b="1" dirty="0" smtClean="0">
                <a:solidFill>
                  <a:srgbClr val="D60093"/>
                </a:solidFill>
              </a:rPr>
            </a:br>
            <a:r>
              <a:rPr lang="fr-FR" sz="2800" b="1" dirty="0" smtClean="0">
                <a:solidFill>
                  <a:srgbClr val="D60093"/>
                </a:solidFill>
              </a:rPr>
              <a:t> de la Musique et de la Danse</a:t>
            </a:r>
            <a:br>
              <a:rPr lang="fr-FR" sz="2800" b="1" dirty="0" smtClean="0">
                <a:solidFill>
                  <a:srgbClr val="D60093"/>
                </a:solidFill>
              </a:rPr>
            </a:br>
            <a:r>
              <a:rPr lang="fr-FR" sz="2800" b="1" dirty="0" smtClean="0">
                <a:solidFill>
                  <a:srgbClr val="FF0000"/>
                </a:solidFill>
              </a:rPr>
              <a:t>A choisir dès l’entrée en 2nde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54722" y="254942"/>
            <a:ext cx="2780623" cy="1773363"/>
          </a:xfrm>
          <a:prstGeom prst="rect">
            <a:avLst/>
          </a:prstGeom>
          <a:ln>
            <a:noFill/>
          </a:ln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54" y="5256387"/>
            <a:ext cx="1329043" cy="920576"/>
          </a:xfrm>
          <a:prstGeom prst="rect">
            <a:avLst/>
          </a:prstGeom>
        </p:spPr>
      </p:pic>
      <p:graphicFrame>
        <p:nvGraphicFramePr>
          <p:cNvPr id="7" name="Table 2"/>
          <p:cNvGraphicFramePr/>
          <p:nvPr>
            <p:extLst>
              <p:ext uri="{D42A27DB-BD31-4B8C-83A1-F6EECF244321}">
                <p14:modId xmlns:p14="http://schemas.microsoft.com/office/powerpoint/2010/main" val="3305355243"/>
              </p:ext>
            </p:extLst>
          </p:nvPr>
        </p:nvGraphicFramePr>
        <p:xfrm>
          <a:off x="7924418" y="2375548"/>
          <a:ext cx="3727800" cy="2467080"/>
        </p:xfrm>
        <a:graphic>
          <a:graphicData uri="http://schemas.openxmlformats.org/drawingml/2006/table">
            <a:tbl>
              <a:tblPr/>
              <a:tblGrid>
                <a:gridCol w="372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85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Profil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18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Solide bagage musical </a:t>
                      </a: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</a:rPr>
                        <a:t> / danse</a:t>
                      </a:r>
                      <a:r>
                        <a:rPr lang="fr-FR" b="1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/théâtre</a:t>
                      </a: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</a:rPr>
                        <a:t>: </a:t>
                      </a: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tests de niveaux en formation musicale et en instrument / </a:t>
                      </a: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</a:rPr>
                        <a:t>Danse / </a:t>
                      </a:r>
                      <a:r>
                        <a:rPr lang="fr-FR" b="1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théatre</a:t>
                      </a:r>
                      <a:endParaRPr dirty="0"/>
                    </a:p>
                    <a:p>
                      <a:pPr>
                        <a:lnSpc>
                          <a:spcPct val="100000"/>
                        </a:lnSpc>
                        <a:buFont typeface="Arial"/>
                        <a:buChar char="•"/>
                      </a:pPr>
                      <a:r>
                        <a:rPr lang="fr-FR" b="1" dirty="0">
                          <a:solidFill>
                            <a:srgbClr val="000000"/>
                          </a:solidFill>
                          <a:latin typeface="Arial"/>
                        </a:rPr>
                        <a:t>Passionné de musique et / ou de </a:t>
                      </a:r>
                      <a:r>
                        <a:rPr lang="fr-FR" b="1" dirty="0" smtClean="0">
                          <a:solidFill>
                            <a:srgbClr val="000000"/>
                          </a:solidFill>
                          <a:latin typeface="Arial"/>
                        </a:rPr>
                        <a:t>danse et/ou </a:t>
                      </a:r>
                      <a:r>
                        <a:rPr lang="fr-FR" b="1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théatre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CustomShape 2"/>
          <p:cNvSpPr/>
          <p:nvPr/>
        </p:nvSpPr>
        <p:spPr>
          <a:xfrm>
            <a:off x="2377440" y="4964063"/>
            <a:ext cx="7863840" cy="1594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fr-FR" sz="1600" dirty="0">
                <a:solidFill>
                  <a:srgbClr val="424242"/>
                </a:solidFill>
                <a:latin typeface="Arial"/>
              </a:rPr>
              <a:t>Intégrer un des deux </a:t>
            </a:r>
            <a:r>
              <a:rPr lang="fr-FR" sz="1600" b="1" dirty="0">
                <a:solidFill>
                  <a:srgbClr val="003F75"/>
                </a:solidFill>
                <a:latin typeface="Arial"/>
              </a:rPr>
              <a:t>Conservatoires Nationaux de Supérieurs de Musique et de Danse</a:t>
            </a:r>
            <a:r>
              <a:rPr lang="fr-FR" sz="1600" dirty="0">
                <a:solidFill>
                  <a:srgbClr val="003F75"/>
                </a:solidFill>
                <a:latin typeface="Arial"/>
              </a:rPr>
              <a:t> </a:t>
            </a:r>
            <a:r>
              <a:rPr lang="fr-FR" sz="1600" dirty="0">
                <a:solidFill>
                  <a:srgbClr val="424242"/>
                </a:solidFill>
                <a:latin typeface="Arial"/>
              </a:rPr>
              <a:t>(CNSMD), l'un à Paris et l'autre à Lyon, accessibles sur concours.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sz="1600" dirty="0">
                <a:solidFill>
                  <a:srgbClr val="000000"/>
                </a:solidFill>
                <a:latin typeface="Arial"/>
              </a:rPr>
              <a:t>Ou un des </a:t>
            </a:r>
            <a:r>
              <a:rPr lang="fr-FR" sz="1600" b="1" dirty="0">
                <a:solidFill>
                  <a:srgbClr val="003F75"/>
                </a:solidFill>
                <a:latin typeface="Arial"/>
              </a:rPr>
              <a:t>Conservatoires à Rayonnement Régional</a:t>
            </a:r>
            <a:r>
              <a:rPr lang="fr-FR" sz="1600" b="1" dirty="0">
                <a:solidFill>
                  <a:srgbClr val="000000"/>
                </a:solidFill>
                <a:latin typeface="Arial"/>
              </a:rPr>
              <a:t> </a:t>
            </a:r>
            <a:r>
              <a:rPr lang="fr-FR" sz="1600" dirty="0">
                <a:solidFill>
                  <a:srgbClr val="000000"/>
                </a:solidFill>
                <a:latin typeface="Arial"/>
              </a:rPr>
              <a:t>(CRR) </a:t>
            </a:r>
            <a:r>
              <a:rPr lang="fr-FR" sz="1600" b="1" dirty="0">
                <a:solidFill>
                  <a:srgbClr val="003F75"/>
                </a:solidFill>
                <a:latin typeface="Arial"/>
              </a:rPr>
              <a:t>et départemental</a:t>
            </a:r>
            <a:r>
              <a:rPr lang="fr-FR" sz="1600" dirty="0">
                <a:solidFill>
                  <a:srgbClr val="000000"/>
                </a:solidFill>
                <a:latin typeface="Arial"/>
              </a:rPr>
              <a:t> (CRD) pour préparer un </a:t>
            </a:r>
            <a:r>
              <a:rPr lang="fr-FR" sz="1600" dirty="0">
                <a:solidFill>
                  <a:srgbClr val="003F75"/>
                </a:solidFill>
                <a:latin typeface="Arial"/>
              </a:rPr>
              <a:t>diplôme national d'orientation professionnelle</a:t>
            </a:r>
            <a:r>
              <a:rPr lang="fr-FR" sz="1600" dirty="0">
                <a:solidFill>
                  <a:srgbClr val="000000"/>
                </a:solidFill>
                <a:latin typeface="Arial"/>
              </a:rPr>
              <a:t> (</a:t>
            </a:r>
            <a:r>
              <a:rPr lang="fr-FR" sz="1600" b="1" dirty="0">
                <a:solidFill>
                  <a:srgbClr val="000000"/>
                </a:solidFill>
                <a:latin typeface="Arial"/>
              </a:rPr>
              <a:t>DNOP</a:t>
            </a:r>
            <a:r>
              <a:rPr lang="fr-FR" sz="1600" dirty="0" smtClean="0">
                <a:solidFill>
                  <a:srgbClr val="000000"/>
                </a:solidFill>
                <a:latin typeface="Arial"/>
              </a:rPr>
              <a:t>)</a:t>
            </a:r>
            <a:endParaRPr dirty="0"/>
          </a:p>
          <a:p>
            <a:pPr>
              <a:lnSpc>
                <a:spcPct val="100000"/>
              </a:lnSpc>
            </a:pPr>
            <a:r>
              <a:rPr lang="fr-FR" sz="1600" b="1" dirty="0">
                <a:solidFill>
                  <a:srgbClr val="003F75"/>
                </a:solidFill>
                <a:latin typeface="Arial"/>
              </a:rPr>
              <a:t>Les formations universitaires </a:t>
            </a:r>
            <a:r>
              <a:rPr lang="fr-FR" sz="1600" b="1" dirty="0" smtClean="0">
                <a:solidFill>
                  <a:srgbClr val="003F75"/>
                </a:solidFill>
                <a:latin typeface="Arial"/>
              </a:rPr>
              <a:t>en musique, </a:t>
            </a:r>
            <a:r>
              <a:rPr lang="fr-FR" sz="1600" b="1" dirty="0" err="1" smtClean="0">
                <a:solidFill>
                  <a:srgbClr val="003F75"/>
                </a:solidFill>
                <a:latin typeface="Arial"/>
              </a:rPr>
              <a:t>théatre</a:t>
            </a:r>
            <a:r>
              <a:rPr lang="fr-FR" sz="1600" b="1" dirty="0" smtClean="0">
                <a:solidFill>
                  <a:srgbClr val="003F75"/>
                </a:solidFill>
                <a:latin typeface="Arial"/>
              </a:rPr>
              <a:t> ou </a:t>
            </a:r>
            <a:r>
              <a:rPr lang="fr-FR" sz="1600" b="1" dirty="0">
                <a:solidFill>
                  <a:srgbClr val="003F75"/>
                </a:solidFill>
                <a:latin typeface="Arial"/>
              </a:rPr>
              <a:t>danse </a:t>
            </a:r>
            <a:r>
              <a:rPr lang="fr-FR" sz="1600" b="1" dirty="0" smtClean="0">
                <a:solidFill>
                  <a:srgbClr val="003F75"/>
                </a:solidFill>
                <a:latin typeface="Arial"/>
              </a:rPr>
              <a:t>(rares)</a:t>
            </a:r>
            <a:endParaRPr dirty="0"/>
          </a:p>
        </p:txBody>
      </p:sp>
      <p:sp>
        <p:nvSpPr>
          <p:cNvPr id="9" name="ZoneTexte 8"/>
          <p:cNvSpPr txBox="1"/>
          <p:nvPr/>
        </p:nvSpPr>
        <p:spPr>
          <a:xfrm>
            <a:off x="795646" y="2375548"/>
            <a:ext cx="699100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 avec 2 enseignements de spécialités en 1</a:t>
            </a:r>
            <a:r>
              <a:rPr lang="fr-FR" baseline="30000" dirty="0" smtClean="0"/>
              <a:t>ère</a:t>
            </a:r>
            <a:r>
              <a:rPr lang="fr-FR" dirty="0" smtClean="0"/>
              <a:t> et Tale: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économie</a:t>
            </a:r>
            <a:r>
              <a:rPr lang="fr-FR" dirty="0"/>
              <a:t>, droit et environnement du spectacle vivant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/>
              <a:t>culture et sciences chorégraphiques ou culture et sciences musicales ou culture et sciences théâtrales 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/>
              <a:t>pratique chorégraphique ou musicale ou théâtrale. </a:t>
            </a:r>
          </a:p>
        </p:txBody>
      </p:sp>
    </p:spTree>
    <p:extLst>
      <p:ext uri="{BB962C8B-B14F-4D97-AF65-F5344CB8AC3E}">
        <p14:creationId xmlns:p14="http://schemas.microsoft.com/office/powerpoint/2010/main" val="14975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56903" y="1384663"/>
            <a:ext cx="9836331" cy="47481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4800" b="1" i="1" u="sng" dirty="0" smtClean="0"/>
              <a:t>Merci de votre attention</a:t>
            </a:r>
          </a:p>
          <a:p>
            <a:pPr marL="0" indent="0" algn="ctr">
              <a:buNone/>
            </a:pPr>
            <a:endParaRPr lang="fr-FR" sz="4800" b="1" i="1" u="sng" dirty="0"/>
          </a:p>
          <a:p>
            <a:pPr marL="0" indent="0" algn="ctr">
              <a:buNone/>
            </a:pPr>
            <a:r>
              <a:rPr lang="fr-FR" sz="3200" i="1" dirty="0" smtClean="0"/>
              <a:t>     N’hésitez pas à me contacter au CIO le vendredi (05 67 76 55 66) si vous avez des questions, par mail : vanessa.faure@ac-toulouse.fr</a:t>
            </a:r>
          </a:p>
          <a:p>
            <a:pPr marL="0" indent="0" algn="ctr">
              <a:buNone/>
            </a:pPr>
            <a:r>
              <a:rPr lang="fr-FR" sz="3200" i="1" dirty="0" smtClean="0"/>
              <a:t>  ou de vous rapprocher du Professeur </a:t>
            </a:r>
            <a:r>
              <a:rPr lang="fr-FR" sz="3200" i="1" dirty="0"/>
              <a:t>P</a:t>
            </a:r>
            <a:r>
              <a:rPr lang="fr-FR" sz="3200" i="1" dirty="0" smtClean="0"/>
              <a:t>rincipal de votre enfant.</a:t>
            </a:r>
            <a:endParaRPr lang="fr-FR" sz="3200" i="1" dirty="0"/>
          </a:p>
        </p:txBody>
      </p:sp>
    </p:spTree>
    <p:extLst>
      <p:ext uri="{BB962C8B-B14F-4D97-AF65-F5344CB8AC3E}">
        <p14:creationId xmlns:p14="http://schemas.microsoft.com/office/powerpoint/2010/main" val="1383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u="sng" dirty="0" smtClean="0"/>
              <a:t>La procédure d’affectation</a:t>
            </a:r>
            <a:endParaRPr lang="fr-FR" b="1" u="sng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800"/>
              </a:spcBef>
            </a:pPr>
            <a:endParaRPr lang="fr-FR" altLang="fr-FR" sz="3200" b="1" dirty="0">
              <a:solidFill>
                <a:srgbClr val="0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buFont typeface="Comic Sans MS" panose="030F0702030302020204" pitchFamily="66" charset="0"/>
              <a:buChar char="•"/>
            </a:pPr>
            <a:r>
              <a:rPr lang="fr-FR" altLang="fr-FR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C’est un logiciel qui affecte les élèves en fonction :</a:t>
            </a:r>
          </a:p>
          <a:p>
            <a:pPr>
              <a:spcBef>
                <a:spcPts val="600"/>
              </a:spcBef>
            </a:pPr>
            <a:endParaRPr lang="fr-FR" altLang="fr-FR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575"/>
              </a:spcBef>
              <a:buFont typeface="Comic Sans MS" panose="030F0702030302020204" pitchFamily="66" charset="0"/>
              <a:buChar char="•"/>
            </a:pPr>
            <a:r>
              <a:rPr lang="fr-FR" altLang="fr-FR" sz="2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vœux émis</a:t>
            </a:r>
          </a:p>
          <a:p>
            <a:pPr lvl="1">
              <a:spcBef>
                <a:spcPts val="575"/>
              </a:spcBef>
              <a:buFont typeface="Comic Sans MS" panose="030F0702030302020204" pitchFamily="66" charset="0"/>
              <a:buChar char="•"/>
            </a:pPr>
            <a:r>
              <a:rPr lang="fr-FR" altLang="fr-FR" sz="2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 places disponibles dans les établissements</a:t>
            </a:r>
          </a:p>
          <a:p>
            <a:pPr lvl="1">
              <a:spcBef>
                <a:spcPts val="575"/>
              </a:spcBef>
              <a:buFont typeface="Comic Sans MS" panose="030F0702030302020204" pitchFamily="66" charset="0"/>
              <a:buChar char="•"/>
            </a:pPr>
            <a:r>
              <a:rPr lang="fr-FR" altLang="fr-FR" sz="2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 dossier scolaire des élèves</a:t>
            </a:r>
          </a:p>
          <a:p>
            <a:pPr lvl="1">
              <a:spcBef>
                <a:spcPts val="575"/>
              </a:spcBef>
            </a:pPr>
            <a:endParaRPr lang="fr-FR" altLang="fr-FR" sz="23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buFont typeface="Comic Sans MS" panose="030F0702030302020204" pitchFamily="66" charset="0"/>
              <a:buChar char="•"/>
            </a:pPr>
            <a:r>
              <a:rPr lang="fr-FR" altLang="fr-FR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 conséquent, le 1</a:t>
            </a:r>
            <a:r>
              <a:rPr lang="fr-FR" altLang="fr-FR" sz="2400" b="1" baseline="30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fr-FR" altLang="fr-FR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vœu ne peut pas toujours être satisfait, d’où l’importance de bien réfléchir aux autres vœux émis</a:t>
            </a:r>
          </a:p>
          <a:p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TSO et TSA </a:t>
            </a:r>
          </a:p>
          <a:p>
            <a:pPr marL="0" indent="0" algn="ctr">
              <a:buNone/>
            </a:pPr>
            <a:r>
              <a:rPr lang="fr-FR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TéléService</a:t>
            </a:r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Orientation et Affectation</a:t>
            </a:r>
          </a:p>
          <a:p>
            <a:pPr marL="0" indent="0" algn="ctr">
              <a:buNone/>
            </a:pPr>
            <a:r>
              <a:rPr lang="fr-FR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 </a:t>
            </a:r>
            <a:r>
              <a:rPr lang="fr-FR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Educonnect</a:t>
            </a:r>
            <a:endParaRPr lang="fr-FR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 sont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 applications, où vous allez devoir inscrire les vœux de vos enfants</a:t>
            </a:r>
          </a:p>
          <a:p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Collège vous donnera la marche à suivre</a:t>
            </a: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92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19" y="126274"/>
            <a:ext cx="8596668" cy="605246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i="1" dirty="0" smtClean="0"/>
              <a:t>3 voies possibles:</a:t>
            </a:r>
            <a:endParaRPr lang="fr-FR" b="1" i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799" y="866412"/>
            <a:ext cx="7680960" cy="6066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356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729" y="299363"/>
            <a:ext cx="10178322" cy="1492132"/>
          </a:xfrm>
        </p:spPr>
        <p:txBody>
          <a:bodyPr/>
          <a:lstStyle/>
          <a:p>
            <a:pPr algn="ctr"/>
            <a:r>
              <a:rPr lang="fr-FR" b="1" i="1" dirty="0" smtClean="0"/>
              <a:t>La voie professionnelle</a:t>
            </a:r>
            <a:endParaRPr lang="fr-FR" b="1" i="1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071155" y="5803901"/>
            <a:ext cx="7733122" cy="512763"/>
            <a:chOff x="1037" y="3656"/>
            <a:chExt cx="3549" cy="32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" y="3656"/>
              <a:ext cx="3549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080" y="3690"/>
              <a:ext cx="346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>
                  <a:solidFill>
                    <a:srgbClr val="000000"/>
                  </a:solidFill>
                  <a:latin typeface="Century Schoolbook" panose="02040604050505020304" pitchFamily="18" charset="0"/>
                </a:rPr>
                <a:t>Après la 3</a:t>
              </a:r>
              <a:r>
                <a:rPr lang="fr-FR" altLang="fr-FR" baseline="30000">
                  <a:solidFill>
                    <a:srgbClr val="000000"/>
                  </a:solidFill>
                  <a:latin typeface="Century Schoolbook" panose="02040604050505020304" pitchFamily="18" charset="0"/>
                </a:rPr>
                <a:t>ème</a:t>
              </a:r>
              <a:r>
                <a:rPr lang="fr-FR" altLang="fr-FR">
                  <a:solidFill>
                    <a:srgbClr val="000000"/>
                  </a:solidFill>
                  <a:latin typeface="Century Schoolbook" panose="02040604050505020304" pitchFamily="18" charset="0"/>
                </a:rPr>
                <a:t> </a:t>
              </a:r>
            </a:p>
          </p:txBody>
        </p:sp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2003427" y="5249071"/>
            <a:ext cx="5737224" cy="512762"/>
            <a:chOff x="972" y="3249"/>
            <a:chExt cx="3614" cy="323"/>
          </a:xfrm>
        </p:grpSpPr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" y="3249"/>
              <a:ext cx="3549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972" y="3283"/>
              <a:ext cx="3462" cy="2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La voie professionnelle en LP ou en CFA</a:t>
              </a:r>
            </a:p>
          </p:txBody>
        </p:sp>
      </p:grp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2657477" y="4610198"/>
            <a:ext cx="1987550" cy="434975"/>
            <a:chOff x="1037" y="2853"/>
            <a:chExt cx="1252" cy="274"/>
          </a:xfrm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" y="2853"/>
              <a:ext cx="1252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1080" y="2880"/>
              <a:ext cx="1167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2</a:t>
              </a:r>
              <a:r>
                <a:rPr lang="fr-FR" altLang="fr-FR" sz="1400" baseline="300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nde</a:t>
              </a: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 pro</a:t>
              </a:r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5255717" y="4608409"/>
            <a:ext cx="1989137" cy="434975"/>
            <a:chOff x="3061" y="2886"/>
            <a:chExt cx="1253" cy="274"/>
          </a:xfrm>
        </p:grpSpPr>
        <p:pic>
          <p:nvPicPr>
            <p:cNvPr id="15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2886"/>
              <a:ext cx="1253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105" y="2913"/>
              <a:ext cx="1167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1</a:t>
              </a:r>
              <a:r>
                <a:rPr lang="fr-FR" altLang="fr-FR" sz="1400" baseline="300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ère</a:t>
              </a: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 année de CAP</a:t>
              </a:r>
            </a:p>
          </p:txBody>
        </p: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2657477" y="4013996"/>
            <a:ext cx="1987550" cy="434975"/>
            <a:chOff x="1037" y="2538"/>
            <a:chExt cx="1252" cy="274"/>
          </a:xfrm>
        </p:grpSpPr>
        <p:pic>
          <p:nvPicPr>
            <p:cNvPr id="18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" y="2538"/>
              <a:ext cx="1252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1063" y="2573"/>
              <a:ext cx="1167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1</a:t>
              </a:r>
              <a:r>
                <a:rPr lang="fr-FR" altLang="fr-FR" sz="1400" baseline="300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ère</a:t>
              </a: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 pro</a:t>
              </a:r>
            </a:p>
          </p:txBody>
        </p:sp>
      </p:grpSp>
      <p:grpSp>
        <p:nvGrpSpPr>
          <p:cNvPr id="20" name="Group 17"/>
          <p:cNvGrpSpPr>
            <a:grpSpLocks/>
          </p:cNvGrpSpPr>
          <p:nvPr/>
        </p:nvGrpSpPr>
        <p:grpSpPr bwMode="auto">
          <a:xfrm>
            <a:off x="2659111" y="3467452"/>
            <a:ext cx="1987550" cy="434975"/>
            <a:chOff x="1037" y="2223"/>
            <a:chExt cx="1252" cy="274"/>
          </a:xfrm>
        </p:grpSpPr>
        <p:pic>
          <p:nvPicPr>
            <p:cNvPr id="21" name="Picture 1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7" y="2223"/>
              <a:ext cx="1252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1080" y="2250"/>
              <a:ext cx="1167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400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Terminale pro</a:t>
              </a:r>
            </a:p>
          </p:txBody>
        </p:sp>
      </p:grpSp>
      <p:grpSp>
        <p:nvGrpSpPr>
          <p:cNvPr id="23" name="Group 20"/>
          <p:cNvGrpSpPr>
            <a:grpSpLocks/>
          </p:cNvGrpSpPr>
          <p:nvPr/>
        </p:nvGrpSpPr>
        <p:grpSpPr bwMode="auto">
          <a:xfrm>
            <a:off x="5233989" y="3994291"/>
            <a:ext cx="1989137" cy="434975"/>
            <a:chOff x="3061" y="2523"/>
            <a:chExt cx="1253" cy="274"/>
          </a:xfrm>
        </p:grpSpPr>
        <p:pic>
          <p:nvPicPr>
            <p:cNvPr id="24" name="Picture 2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2523"/>
              <a:ext cx="1253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5" name="Text Box 22"/>
            <p:cNvSpPr txBox="1">
              <a:spLocks noChangeArrowheads="1"/>
            </p:cNvSpPr>
            <p:nvPr/>
          </p:nvSpPr>
          <p:spPr bwMode="auto">
            <a:xfrm>
              <a:off x="3105" y="2550"/>
              <a:ext cx="1167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400">
                  <a:solidFill>
                    <a:srgbClr val="000000"/>
                  </a:solidFill>
                  <a:latin typeface="Century Schoolbook" panose="02040604050505020304" pitchFamily="18" charset="0"/>
                </a:rPr>
                <a:t>Terminale CAP</a:t>
              </a:r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7175501" y="4005264"/>
            <a:ext cx="68263" cy="434975"/>
            <a:chOff x="3560" y="2523"/>
            <a:chExt cx="43" cy="274"/>
          </a:xfrm>
        </p:grpSpPr>
        <p:pic>
          <p:nvPicPr>
            <p:cNvPr id="27" name="Picture 2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" y="2523"/>
              <a:ext cx="43" cy="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8" name="Text Box 25"/>
            <p:cNvSpPr txBox="1">
              <a:spLocks noChangeArrowheads="1"/>
            </p:cNvSpPr>
            <p:nvPr/>
          </p:nvSpPr>
          <p:spPr bwMode="auto">
            <a:xfrm>
              <a:off x="3562" y="2550"/>
              <a:ext cx="39" cy="1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9" name="Group 26"/>
          <p:cNvGrpSpPr>
            <a:grpSpLocks/>
          </p:cNvGrpSpPr>
          <p:nvPr/>
        </p:nvGrpSpPr>
        <p:grpSpPr bwMode="auto">
          <a:xfrm>
            <a:off x="2819090" y="2420987"/>
            <a:ext cx="1489075" cy="849312"/>
            <a:chOff x="1187" y="1509"/>
            <a:chExt cx="938" cy="535"/>
          </a:xfrm>
        </p:grpSpPr>
        <p:pic>
          <p:nvPicPr>
            <p:cNvPr id="30" name="Picture 2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7" y="1509"/>
              <a:ext cx="938" cy="5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1340" y="1596"/>
              <a:ext cx="602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Bac pro 3ans</a:t>
              </a:r>
            </a:p>
          </p:txBody>
        </p:sp>
      </p:grpSp>
      <p:grpSp>
        <p:nvGrpSpPr>
          <p:cNvPr id="32" name="Group 29"/>
          <p:cNvGrpSpPr>
            <a:grpSpLocks/>
          </p:cNvGrpSpPr>
          <p:nvPr/>
        </p:nvGrpSpPr>
        <p:grpSpPr bwMode="auto">
          <a:xfrm>
            <a:off x="5508922" y="3022794"/>
            <a:ext cx="1482725" cy="841375"/>
            <a:chOff x="3061" y="1979"/>
            <a:chExt cx="934" cy="530"/>
          </a:xfrm>
        </p:grpSpPr>
        <p:pic>
          <p:nvPicPr>
            <p:cNvPr id="33" name="Picture 3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1979"/>
              <a:ext cx="934" cy="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3226" y="2070"/>
              <a:ext cx="602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CAP </a:t>
              </a:r>
            </a:p>
            <a:p>
              <a:pPr algn="ctr">
                <a:buClrTx/>
                <a:buFontTx/>
                <a:buNone/>
              </a:pPr>
              <a:r>
                <a:rPr lang="fr-FR" altLang="fr-FR" sz="1600" b="1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2 ans</a:t>
              </a:r>
            </a:p>
          </p:txBody>
        </p:sp>
      </p:grpSp>
      <p:grpSp>
        <p:nvGrpSpPr>
          <p:cNvPr id="35" name="Group 32"/>
          <p:cNvGrpSpPr>
            <a:grpSpLocks/>
          </p:cNvGrpSpPr>
          <p:nvPr/>
        </p:nvGrpSpPr>
        <p:grpSpPr bwMode="auto">
          <a:xfrm>
            <a:off x="5087939" y="2005175"/>
            <a:ext cx="2414587" cy="403225"/>
            <a:chOff x="2835" y="1298"/>
            <a:chExt cx="1521" cy="254"/>
          </a:xfrm>
        </p:grpSpPr>
        <p:pic>
          <p:nvPicPr>
            <p:cNvPr id="36" name="Picture 3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" y="1298"/>
              <a:ext cx="1521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7" name="Text Box 34"/>
            <p:cNvSpPr txBox="1">
              <a:spLocks noChangeArrowheads="1"/>
            </p:cNvSpPr>
            <p:nvPr/>
          </p:nvSpPr>
          <p:spPr bwMode="auto">
            <a:xfrm>
              <a:off x="2877" y="1300"/>
              <a:ext cx="1437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200" b="1" dirty="0">
                  <a:solidFill>
                    <a:srgbClr val="000000"/>
                  </a:solidFill>
                  <a:latin typeface="Century Schoolbook" panose="02040604050505020304" pitchFamily="18" charset="0"/>
                </a:rPr>
                <a:t>Vie active</a:t>
              </a:r>
            </a:p>
          </p:txBody>
        </p:sp>
      </p:grpSp>
      <p:grpSp>
        <p:nvGrpSpPr>
          <p:cNvPr id="38" name="Group 35"/>
          <p:cNvGrpSpPr>
            <a:grpSpLocks/>
          </p:cNvGrpSpPr>
          <p:nvPr/>
        </p:nvGrpSpPr>
        <p:grpSpPr bwMode="auto">
          <a:xfrm>
            <a:off x="2452559" y="1462882"/>
            <a:ext cx="2416175" cy="403225"/>
            <a:chOff x="856" y="1010"/>
            <a:chExt cx="1522" cy="254"/>
          </a:xfrm>
        </p:grpSpPr>
        <p:pic>
          <p:nvPicPr>
            <p:cNvPr id="39" name="Picture 3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" y="1010"/>
              <a:ext cx="152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0" name="Text Box 37"/>
            <p:cNvSpPr txBox="1">
              <a:spLocks noChangeArrowheads="1"/>
            </p:cNvSpPr>
            <p:nvPr/>
          </p:nvSpPr>
          <p:spPr bwMode="auto">
            <a:xfrm>
              <a:off x="900" y="1035"/>
              <a:ext cx="1437" cy="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FFFFFF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>
                <a:buClrTx/>
                <a:buFontTx/>
                <a:buNone/>
              </a:pPr>
              <a:r>
                <a:rPr lang="fr-FR" altLang="fr-FR" sz="1200" b="1">
                  <a:solidFill>
                    <a:srgbClr val="000000"/>
                  </a:solidFill>
                  <a:latin typeface="Century Schoolbook" panose="02040604050505020304" pitchFamily="18" charset="0"/>
                </a:rPr>
                <a:t>BTS</a:t>
              </a:r>
            </a:p>
          </p:txBody>
        </p:sp>
      </p:grpSp>
      <p:grpSp>
        <p:nvGrpSpPr>
          <p:cNvPr id="41" name="Group 38"/>
          <p:cNvGrpSpPr>
            <a:grpSpLocks/>
          </p:cNvGrpSpPr>
          <p:nvPr/>
        </p:nvGrpSpPr>
        <p:grpSpPr bwMode="auto">
          <a:xfrm>
            <a:off x="3431864" y="1851886"/>
            <a:ext cx="263525" cy="506412"/>
            <a:chOff x="1574" y="1233"/>
            <a:chExt cx="166" cy="319"/>
          </a:xfrm>
        </p:grpSpPr>
        <p:pic>
          <p:nvPicPr>
            <p:cNvPr id="42" name="Picture 3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" y="1233"/>
              <a:ext cx="166" cy="3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3" name="Text Box 40"/>
            <p:cNvSpPr txBox="1">
              <a:spLocks noChangeArrowheads="1"/>
            </p:cNvSpPr>
            <p:nvPr/>
          </p:nvSpPr>
          <p:spPr bwMode="auto">
            <a:xfrm rot="16200000">
              <a:off x="1549" y="1370"/>
              <a:ext cx="215" cy="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44" name="Group 42"/>
          <p:cNvGrpSpPr>
            <a:grpSpLocks/>
          </p:cNvGrpSpPr>
          <p:nvPr/>
        </p:nvGrpSpPr>
        <p:grpSpPr bwMode="auto">
          <a:xfrm>
            <a:off x="4440109" y="2456658"/>
            <a:ext cx="727075" cy="525462"/>
            <a:chOff x="2245" y="1389"/>
            <a:chExt cx="458" cy="331"/>
          </a:xfrm>
        </p:grpSpPr>
        <p:pic>
          <p:nvPicPr>
            <p:cNvPr id="45" name="Picture 4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5" y="1389"/>
              <a:ext cx="458" cy="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6" name="Text Box 44"/>
            <p:cNvSpPr txBox="1">
              <a:spLocks noChangeArrowheads="1"/>
            </p:cNvSpPr>
            <p:nvPr/>
          </p:nvSpPr>
          <p:spPr bwMode="auto">
            <a:xfrm rot="19800000">
              <a:off x="2273" y="1526"/>
              <a:ext cx="394" cy="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7" name="Line 45"/>
          <p:cNvSpPr>
            <a:spLocks noChangeShapeType="1"/>
          </p:cNvSpPr>
          <p:nvPr/>
        </p:nvSpPr>
        <p:spPr bwMode="auto">
          <a:xfrm flipH="1">
            <a:off x="4430087" y="4247058"/>
            <a:ext cx="946150" cy="1587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 flipV="1">
            <a:off x="6224974" y="2435307"/>
            <a:ext cx="1588" cy="5143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1448594" y="1255713"/>
            <a:ext cx="24765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chemeClr val="tx1"/>
                </a:solidFill>
                <a:cs typeface="Arial" panose="020B0604020202020204" pitchFamily="34" charset="0"/>
              </a:rPr>
              <a:t>Administration </a:t>
            </a:r>
            <a:r>
              <a:rPr lang="en-GB" altLang="fr-FR" sz="2200" b="1" dirty="0" err="1">
                <a:solidFill>
                  <a:schemeClr val="tx1"/>
                </a:solidFill>
                <a:cs typeface="Arial" panose="020B0604020202020204" pitchFamily="34" charset="0"/>
              </a:rPr>
              <a:t>Comptabilité</a:t>
            </a:r>
            <a:endParaRPr lang="en-GB" altLang="fr-FR" sz="22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699670" y="2557463"/>
            <a:ext cx="25114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Textile Habillement</a:t>
            </a: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8784432" y="4806951"/>
            <a:ext cx="1839913" cy="1440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Matériaux (métaux, plastiques, papier)</a:t>
            </a:r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6203156" y="2565400"/>
            <a:ext cx="20510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Transport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Magasinage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8357394" y="1196975"/>
            <a:ext cx="23368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Électricité</a:t>
            </a: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Électronique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3974438" y="3889375"/>
            <a:ext cx="2573337" cy="71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588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Art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Artisanat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ts val="600"/>
              </a:spcBef>
              <a:buClr>
                <a:srgbClr val="03495C"/>
              </a:buClr>
              <a:buSzPct val="100000"/>
            </a:pPr>
            <a:endParaRPr lang="en-GB" altLang="fr-FR" sz="1400" b="1" dirty="0">
              <a:solidFill>
                <a:srgbClr val="03495C"/>
              </a:solidFill>
              <a:cs typeface="Arial" panose="020B0604020202020204" pitchFamily="34" charset="0"/>
            </a:endParaRPr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1961356" y="3644900"/>
            <a:ext cx="162718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Hygiène Sécurité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6252369" y="1233488"/>
            <a:ext cx="17335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rgbClr val="03495C"/>
                </a:solidFill>
                <a:cs typeface="Arial" panose="020B0604020202020204" pitchFamily="34" charset="0"/>
              </a:rPr>
              <a:t> </a:t>
            </a: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Physique Chimie</a:t>
            </a:r>
          </a:p>
        </p:txBody>
      </p:sp>
      <p:sp>
        <p:nvSpPr>
          <p:cNvPr id="13322" name="Text Box 9"/>
          <p:cNvSpPr txBox="1">
            <a:spLocks noChangeArrowheads="1"/>
          </p:cNvSpPr>
          <p:nvPr/>
        </p:nvSpPr>
        <p:spPr bwMode="auto">
          <a:xfrm>
            <a:off x="8430420" y="2420938"/>
            <a:ext cx="2124075" cy="110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buClr>
                <a:srgbClr val="03495C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Automobile</a:t>
            </a:r>
          </a:p>
          <a:p>
            <a:pPr algn="ctr" eaLnBrk="1" hangingPunct="1">
              <a:buClr>
                <a:srgbClr val="03495C"/>
              </a:buClr>
              <a:buSzPct val="100000"/>
              <a:buFont typeface="Arial" panose="020B0604020202020204" pitchFamily="34" charset="0"/>
              <a:buNone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Mécanique Productique</a:t>
            </a:r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1566070" y="2435225"/>
            <a:ext cx="21923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Commerce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Vente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6642894" y="3813175"/>
            <a:ext cx="1700212" cy="110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Bâtiment Travaux publics</a:t>
            </a:r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023520" y="1174750"/>
            <a:ext cx="195103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Santé Social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Soins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6279356" y="5286375"/>
            <a:ext cx="254793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Bois </a:t>
            </a: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Ameublement</a:t>
            </a:r>
            <a:endParaRPr lang="en-GB" altLang="fr-FR" sz="22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27" name="Text Box 14"/>
          <p:cNvSpPr txBox="1">
            <a:spLocks noChangeArrowheads="1"/>
          </p:cNvSpPr>
          <p:nvPr/>
        </p:nvSpPr>
        <p:spPr bwMode="auto">
          <a:xfrm>
            <a:off x="1637507" y="4689475"/>
            <a:ext cx="2193925" cy="1101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600"/>
              </a:spcBef>
              <a:buClr>
                <a:srgbClr val="03495C"/>
              </a:buClr>
              <a:buSzPct val="100000"/>
            </a:pPr>
            <a:r>
              <a:rPr lang="en-GB" altLang="fr-FR" sz="2200" b="1" dirty="0" err="1">
                <a:solidFill>
                  <a:srgbClr val="0070C0"/>
                </a:solidFill>
                <a:cs typeface="Arial" panose="020B0604020202020204" pitchFamily="34" charset="0"/>
              </a:rPr>
              <a:t>Hôtellerie</a:t>
            </a: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 Restauration Alimentation </a:t>
            </a:r>
            <a:endParaRPr lang="en-GB" altLang="fr-FR" sz="14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4179095" y="5013325"/>
            <a:ext cx="192087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>
                <a:solidFill>
                  <a:schemeClr val="tx1"/>
                </a:solidFill>
                <a:cs typeface="Arial" panose="020B0604020202020204" pitchFamily="34" charset="0"/>
              </a:rPr>
              <a:t>Industries graphiques</a:t>
            </a:r>
          </a:p>
        </p:txBody>
      </p:sp>
      <p:sp>
        <p:nvSpPr>
          <p:cNvPr id="13329" name="Text Box 16"/>
          <p:cNvSpPr txBox="1">
            <a:spLocks noChangeArrowheads="1"/>
          </p:cNvSpPr>
          <p:nvPr/>
        </p:nvSpPr>
        <p:spPr bwMode="auto">
          <a:xfrm>
            <a:off x="8678863" y="3917950"/>
            <a:ext cx="20510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720" tIns="42480" rIns="81720" bIns="4248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eaLnBrk="1" hangingPunct="1">
              <a:spcBef>
                <a:spcPts val="1363"/>
              </a:spcBef>
              <a:buClr>
                <a:srgbClr val="03495C"/>
              </a:buClr>
              <a:buSzPct val="100000"/>
            </a:pPr>
            <a:r>
              <a:rPr lang="en-GB" altLang="fr-FR" sz="2200" b="1" dirty="0">
                <a:solidFill>
                  <a:srgbClr val="0070C0"/>
                </a:solidFill>
                <a:cs typeface="Arial" panose="020B0604020202020204" pitchFamily="34" charset="0"/>
              </a:rPr>
              <a:t>Agriculture</a:t>
            </a:r>
          </a:p>
        </p:txBody>
      </p:sp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1532731" y="225426"/>
            <a:ext cx="8972550" cy="563563"/>
          </a:xfrm>
          <a:prstGeom prst="rect">
            <a:avLst/>
          </a:prstGeom>
          <a:noFill/>
          <a:ln w="9525">
            <a:solidFill>
              <a:srgbClr val="FF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 marL="11430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 marL="16002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 marL="2057400" indent="-22860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GB" altLang="fr-FR" sz="3100" b="1" dirty="0">
                <a:solidFill>
                  <a:srgbClr val="D60093"/>
                </a:solidFill>
                <a:cs typeface="Arial" panose="020B0604020202020204" pitchFamily="34" charset="0"/>
              </a:rPr>
              <a:t>LES PRINCIPAUX SECTEURS D'ACTIVITES</a:t>
            </a:r>
          </a:p>
        </p:txBody>
      </p:sp>
    </p:spTree>
    <p:extLst>
      <p:ext uri="{BB962C8B-B14F-4D97-AF65-F5344CB8AC3E}">
        <p14:creationId xmlns:p14="http://schemas.microsoft.com/office/powerpoint/2010/main" val="1916091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solidFill>
                  <a:srgbClr val="D60093"/>
                </a:solidFill>
              </a:rPr>
              <a:t>Le CAP</a:t>
            </a:r>
            <a:endParaRPr lang="fr-FR" b="1" dirty="0">
              <a:solidFill>
                <a:srgbClr val="D60093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053244"/>
            <a:ext cx="10336264" cy="4023359"/>
          </a:xfrm>
        </p:spPr>
        <p:txBody>
          <a:bodyPr>
            <a:normAutofit/>
          </a:bodyPr>
          <a:lstStyle/>
          <a:p>
            <a:pPr>
              <a:spcBef>
                <a:spcPts val="650"/>
              </a:spcBef>
              <a:buClr>
                <a:srgbClr val="000000"/>
              </a:buClr>
              <a:buSzPct val="100000"/>
              <a:buNone/>
            </a:pPr>
            <a:r>
              <a:rPr lang="en-GB" altLang="fr-FR" b="1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Il </a:t>
            </a:r>
            <a:r>
              <a:rPr lang="fr-FR" altLang="fr-FR" b="1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dure</a:t>
            </a:r>
            <a:r>
              <a:rPr lang="en-GB" altLang="fr-FR" b="1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b="1" u="sng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généralement</a:t>
            </a:r>
            <a:r>
              <a:rPr lang="en-GB" altLang="fr-FR" b="1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 2 </a:t>
            </a:r>
            <a:r>
              <a:rPr lang="en-GB" altLang="fr-FR" b="1" u="sng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ans</a:t>
            </a:r>
            <a:r>
              <a:rPr lang="en-GB" altLang="fr-FR" b="1" u="sng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mais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peut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se faire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en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1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ou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3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ans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selon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le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profil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de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l’élève</a:t>
            </a:r>
            <a:endParaRPr lang="en-GB" altLang="fr-FR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000000"/>
              </a:buClr>
              <a:buSzPct val="100000"/>
              <a:buNone/>
            </a:pPr>
            <a:endParaRPr lang="en-GB" altLang="fr-FR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r>
              <a:rPr lang="en-GB" altLang="fr-FR" b="1" u="sng" dirty="0" err="1">
                <a:solidFill>
                  <a:srgbClr val="000000"/>
                </a:solidFill>
                <a:cs typeface="Arial" panose="020B0604020202020204" pitchFamily="34" charset="0"/>
              </a:rPr>
              <a:t>Objectif</a:t>
            </a:r>
            <a:r>
              <a:rPr lang="en-GB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 : Se former à un </a:t>
            </a:r>
            <a:r>
              <a:rPr lang="en-GB" altLang="fr-FR" b="1" dirty="0" err="1">
                <a:solidFill>
                  <a:srgbClr val="000000"/>
                </a:solidFill>
                <a:cs typeface="Arial" panose="020B0604020202020204" pitchFamily="34" charset="0"/>
              </a:rPr>
              <a:t>métier</a:t>
            </a:r>
            <a:r>
              <a:rPr lang="en-GB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 précis</a:t>
            </a:r>
            <a:r>
              <a:rPr lang="en-GB" altLang="fr-FR" sz="3200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endParaRPr lang="en-GB" altLang="fr-FR" sz="3200" b="1" u="sng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000000"/>
              </a:buClr>
              <a:buSzPct val="100000"/>
              <a:buNone/>
            </a:pPr>
            <a:r>
              <a:rPr lang="en-GB" altLang="fr-FR" b="1" u="sng" dirty="0">
                <a:solidFill>
                  <a:srgbClr val="000000"/>
                </a:solidFill>
                <a:cs typeface="Arial" panose="020B0604020202020204" pitchFamily="34" charset="0"/>
              </a:rPr>
              <a:t>Au programme</a:t>
            </a:r>
            <a:r>
              <a:rPr lang="en-GB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 :   </a:t>
            </a:r>
          </a:p>
          <a:p>
            <a:pPr>
              <a:spcBef>
                <a:spcPts val="400"/>
              </a:spcBef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>
                <a:solidFill>
                  <a:srgbClr val="000000"/>
                </a:solidFill>
                <a:cs typeface="Arial" panose="020B0604020202020204" pitchFamily="34" charset="0"/>
              </a:rPr>
              <a:t>enseignement</a:t>
            </a: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>
                <a:solidFill>
                  <a:srgbClr val="000000"/>
                </a:solidFill>
                <a:cs typeface="Arial" panose="020B0604020202020204" pitchFamily="34" charset="0"/>
              </a:rPr>
              <a:t>général</a:t>
            </a: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 = </a:t>
            </a: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4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% de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l’emploi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du temps</a:t>
            </a:r>
            <a:endParaRPr lang="en-GB" altLang="fr-FR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enseignements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technologiques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et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professionnels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dirty="0">
                <a:solidFill>
                  <a:srgbClr val="000000"/>
                </a:solidFill>
                <a:cs typeface="Arial" panose="020B0604020202020204" pitchFamily="34" charset="0"/>
              </a:rPr>
              <a:t>= 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60% de </a:t>
            </a:r>
            <a:r>
              <a:rPr lang="en-GB" altLang="fr-FR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l’emploi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du temps</a:t>
            </a:r>
            <a:endParaRPr lang="en-GB" altLang="fr-FR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>
              <a:spcBef>
                <a:spcPts val="400"/>
              </a:spcBef>
              <a:buClr>
                <a:srgbClr val="0BD0D9"/>
              </a:buClr>
              <a:buSzPct val="100000"/>
              <a:buFont typeface="Wingdings 2" panose="05020102010507070707" pitchFamily="18" charset="2"/>
              <a:buChar char=""/>
            </a:pPr>
            <a:r>
              <a:rPr lang="en-GB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b="1" dirty="0" err="1" smtClean="0">
                <a:solidFill>
                  <a:srgbClr val="000000"/>
                </a:solidFill>
                <a:cs typeface="Arial" panose="020B0604020202020204" pitchFamily="34" charset="0"/>
              </a:rPr>
              <a:t>dont</a:t>
            </a:r>
            <a:r>
              <a:rPr lang="en-GB" altLang="fr-FR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altLang="fr-FR" b="1" dirty="0">
                <a:solidFill>
                  <a:srgbClr val="000000"/>
                </a:solidFill>
                <a:cs typeface="Arial" panose="020B0604020202020204" pitchFamily="34" charset="0"/>
              </a:rPr>
              <a:t>stages: </a:t>
            </a:r>
            <a:r>
              <a:rPr lang="en-GB" altLang="fr-FR" b="1" dirty="0" smtClean="0">
                <a:solidFill>
                  <a:srgbClr val="000000"/>
                </a:solidFill>
                <a:cs typeface="Arial" panose="020B0604020202020204" pitchFamily="34" charset="0"/>
              </a:rPr>
              <a:t>6 à 7semaines par an</a:t>
            </a:r>
          </a:p>
          <a:p>
            <a:pPr>
              <a:spcBef>
                <a:spcPts val="450"/>
              </a:spcBef>
              <a:buClr>
                <a:srgbClr val="000000"/>
              </a:buClr>
              <a:buSzPct val="100000"/>
              <a:buNone/>
            </a:pPr>
            <a:endParaRPr lang="en-GB" altLang="fr-FR" sz="3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1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/>
          <p:cNvSpPr txBox="1"/>
          <p:nvPr/>
        </p:nvSpPr>
        <p:spPr>
          <a:xfrm>
            <a:off x="2107838" y="231165"/>
            <a:ext cx="7559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Poursuites d’études après un CAP</a:t>
            </a:r>
            <a:endParaRPr lang="fr-FR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3063821" y="2146934"/>
            <a:ext cx="2080120" cy="1787260"/>
          </a:xfrm>
          <a:prstGeom prst="ellipse">
            <a:avLst/>
          </a:pr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Forme libre 15"/>
          <p:cNvSpPr/>
          <p:nvPr/>
        </p:nvSpPr>
        <p:spPr>
          <a:xfrm rot="4864353">
            <a:off x="4670293" y="4337932"/>
            <a:ext cx="1028688" cy="1328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8349"/>
                </a:moveTo>
                <a:lnTo>
                  <a:pt x="1028688" y="8349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orme libre 16"/>
          <p:cNvSpPr/>
          <p:nvPr/>
        </p:nvSpPr>
        <p:spPr>
          <a:xfrm rot="4327360" flipV="1">
            <a:off x="4274925" y="4224275"/>
            <a:ext cx="566305" cy="9440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8349"/>
                </a:moveTo>
                <a:lnTo>
                  <a:pt x="1102941" y="8349"/>
                </a:lnTo>
              </a:path>
            </a:pathLst>
          </a:custGeom>
          <a:noFill/>
          <a:ln>
            <a:solidFill>
              <a:srgbClr val="A9C0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Forme libre 17"/>
          <p:cNvSpPr/>
          <p:nvPr/>
        </p:nvSpPr>
        <p:spPr>
          <a:xfrm rot="520163">
            <a:off x="5307802" y="3669862"/>
            <a:ext cx="887669" cy="1669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8349"/>
                </a:moveTo>
                <a:lnTo>
                  <a:pt x="1116032" y="8349"/>
                </a:lnTo>
              </a:path>
            </a:pathLst>
          </a:cu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Forme libre 18"/>
          <p:cNvSpPr/>
          <p:nvPr/>
        </p:nvSpPr>
        <p:spPr>
          <a:xfrm>
            <a:off x="6231915" y="997558"/>
            <a:ext cx="1830003" cy="1412153"/>
          </a:xfrm>
          <a:custGeom>
            <a:avLst/>
            <a:gdLst>
              <a:gd name="connsiteX0" fmla="*/ 0 w 2300791"/>
              <a:gd name="connsiteY0" fmla="*/ 0 h 1412153"/>
              <a:gd name="connsiteX1" fmla="*/ 2300791 w 2300791"/>
              <a:gd name="connsiteY1" fmla="*/ 0 h 1412153"/>
              <a:gd name="connsiteX2" fmla="*/ 2300791 w 2300791"/>
              <a:gd name="connsiteY2" fmla="*/ 1412153 h 1412153"/>
              <a:gd name="connsiteX3" fmla="*/ 0 w 2300791"/>
              <a:gd name="connsiteY3" fmla="*/ 1412153 h 1412153"/>
              <a:gd name="connsiteX4" fmla="*/ 0 w 2300791"/>
              <a:gd name="connsiteY4" fmla="*/ 0 h 1412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00791" h="1412153">
                <a:moveTo>
                  <a:pt x="0" y="0"/>
                </a:moveTo>
                <a:lnTo>
                  <a:pt x="2300791" y="0"/>
                </a:lnTo>
                <a:lnTo>
                  <a:pt x="2300791" y="1412153"/>
                </a:lnTo>
                <a:lnTo>
                  <a:pt x="0" y="1412153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285750" lvl="1" indent="-285750" defTabSz="2444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fr-FR" sz="5500" dirty="0">
              <a:solidFill>
                <a:srgbClr val="FFFF00"/>
              </a:solidFill>
            </a:endParaRPr>
          </a:p>
        </p:txBody>
      </p:sp>
      <p:sp>
        <p:nvSpPr>
          <p:cNvPr id="22" name="Forme libre 21"/>
          <p:cNvSpPr/>
          <p:nvPr/>
        </p:nvSpPr>
        <p:spPr>
          <a:xfrm>
            <a:off x="6602737" y="1903064"/>
            <a:ext cx="1504070" cy="1198641"/>
          </a:xfrm>
          <a:custGeom>
            <a:avLst/>
            <a:gdLst>
              <a:gd name="connsiteX0" fmla="*/ 0 w 1891008"/>
              <a:gd name="connsiteY0" fmla="*/ 599321 h 1198641"/>
              <a:gd name="connsiteX1" fmla="*/ 945504 w 1891008"/>
              <a:gd name="connsiteY1" fmla="*/ 0 h 1198641"/>
              <a:gd name="connsiteX2" fmla="*/ 1891008 w 1891008"/>
              <a:gd name="connsiteY2" fmla="*/ 599321 h 1198641"/>
              <a:gd name="connsiteX3" fmla="*/ 945504 w 1891008"/>
              <a:gd name="connsiteY3" fmla="*/ 1198642 h 1198641"/>
              <a:gd name="connsiteX4" fmla="*/ 0 w 1891008"/>
              <a:gd name="connsiteY4" fmla="*/ 599321 h 119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1008" h="1198641">
                <a:moveTo>
                  <a:pt x="0" y="599321"/>
                </a:moveTo>
                <a:cubicBezTo>
                  <a:pt x="0" y="268325"/>
                  <a:pt x="423317" y="0"/>
                  <a:pt x="945504" y="0"/>
                </a:cubicBezTo>
                <a:cubicBezTo>
                  <a:pt x="1467691" y="0"/>
                  <a:pt x="1891008" y="268325"/>
                  <a:pt x="1891008" y="599321"/>
                </a:cubicBezTo>
                <a:cubicBezTo>
                  <a:pt x="1891008" y="930317"/>
                  <a:pt x="1467691" y="1198642"/>
                  <a:pt x="945504" y="1198642"/>
                </a:cubicBezTo>
                <a:cubicBezTo>
                  <a:pt x="423317" y="1198642"/>
                  <a:pt x="0" y="930317"/>
                  <a:pt x="0" y="599321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7092" tIns="185697" rIns="287092" bIns="18569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BP</a:t>
            </a:r>
          </a:p>
        </p:txBody>
      </p:sp>
      <p:sp>
        <p:nvSpPr>
          <p:cNvPr id="23" name="Forme libre 22"/>
          <p:cNvSpPr/>
          <p:nvPr/>
        </p:nvSpPr>
        <p:spPr>
          <a:xfrm>
            <a:off x="3967168" y="4693661"/>
            <a:ext cx="1650964" cy="1081259"/>
          </a:xfrm>
          <a:custGeom>
            <a:avLst/>
            <a:gdLst>
              <a:gd name="connsiteX0" fmla="*/ 0 w 1807450"/>
              <a:gd name="connsiteY0" fmla="*/ 677712 h 1355424"/>
              <a:gd name="connsiteX1" fmla="*/ 903725 w 1807450"/>
              <a:gd name="connsiteY1" fmla="*/ 0 h 1355424"/>
              <a:gd name="connsiteX2" fmla="*/ 1807450 w 1807450"/>
              <a:gd name="connsiteY2" fmla="*/ 677712 h 1355424"/>
              <a:gd name="connsiteX3" fmla="*/ 903725 w 1807450"/>
              <a:gd name="connsiteY3" fmla="*/ 1355424 h 1355424"/>
              <a:gd name="connsiteX4" fmla="*/ 0 w 1807450"/>
              <a:gd name="connsiteY4" fmla="*/ 677712 h 135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450" h="1355424">
                <a:moveTo>
                  <a:pt x="0" y="677712"/>
                </a:moveTo>
                <a:cubicBezTo>
                  <a:pt x="0" y="303422"/>
                  <a:pt x="404611" y="0"/>
                  <a:pt x="903725" y="0"/>
                </a:cubicBezTo>
                <a:cubicBezTo>
                  <a:pt x="1402839" y="0"/>
                  <a:pt x="1807450" y="303422"/>
                  <a:pt x="1807450" y="677712"/>
                </a:cubicBezTo>
                <a:cubicBezTo>
                  <a:pt x="1807450" y="1052002"/>
                  <a:pt x="1402839" y="1355424"/>
                  <a:pt x="903725" y="1355424"/>
                </a:cubicBezTo>
                <a:cubicBezTo>
                  <a:pt x="404611" y="1355424"/>
                  <a:pt x="0" y="1052002"/>
                  <a:pt x="0" y="677712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74855" tIns="208657" rIns="274855" bIns="20865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MC</a:t>
            </a:r>
          </a:p>
        </p:txBody>
      </p:sp>
      <p:sp>
        <p:nvSpPr>
          <p:cNvPr id="24" name="Forme libre 23"/>
          <p:cNvSpPr/>
          <p:nvPr/>
        </p:nvSpPr>
        <p:spPr>
          <a:xfrm>
            <a:off x="2223041" y="4476197"/>
            <a:ext cx="1437609" cy="1055232"/>
          </a:xfrm>
          <a:custGeom>
            <a:avLst/>
            <a:gdLst>
              <a:gd name="connsiteX0" fmla="*/ 0 w 1807450"/>
              <a:gd name="connsiteY0" fmla="*/ 677712 h 1355424"/>
              <a:gd name="connsiteX1" fmla="*/ 903725 w 1807450"/>
              <a:gd name="connsiteY1" fmla="*/ 0 h 1355424"/>
              <a:gd name="connsiteX2" fmla="*/ 1807450 w 1807450"/>
              <a:gd name="connsiteY2" fmla="*/ 677712 h 1355424"/>
              <a:gd name="connsiteX3" fmla="*/ 903725 w 1807450"/>
              <a:gd name="connsiteY3" fmla="*/ 1355424 h 1355424"/>
              <a:gd name="connsiteX4" fmla="*/ 0 w 1807450"/>
              <a:gd name="connsiteY4" fmla="*/ 677712 h 1355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7450" h="1355424">
                <a:moveTo>
                  <a:pt x="0" y="677712"/>
                </a:moveTo>
                <a:cubicBezTo>
                  <a:pt x="0" y="303422"/>
                  <a:pt x="404611" y="0"/>
                  <a:pt x="903725" y="0"/>
                </a:cubicBezTo>
                <a:cubicBezTo>
                  <a:pt x="1402839" y="0"/>
                  <a:pt x="1807450" y="303422"/>
                  <a:pt x="1807450" y="677712"/>
                </a:cubicBezTo>
                <a:cubicBezTo>
                  <a:pt x="1807450" y="1052002"/>
                  <a:pt x="1402839" y="1355424"/>
                  <a:pt x="903725" y="1355424"/>
                </a:cubicBezTo>
                <a:cubicBezTo>
                  <a:pt x="404611" y="1355424"/>
                  <a:pt x="0" y="1052002"/>
                  <a:pt x="0" y="677712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74855" tIns="208657" rIns="274855" bIns="20865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CS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299799" y="5725110"/>
            <a:ext cx="2646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B6615"/>
                </a:solidFill>
                <a:latin typeface="Arial Narrow" pitchFamily="34" charset="0"/>
              </a:rPr>
              <a:t>mention complémentaire :  </a:t>
            </a:r>
            <a:r>
              <a:rPr lang="fr-FR" dirty="0">
                <a:latin typeface="Arial Narrow" pitchFamily="34" charset="0"/>
              </a:rPr>
              <a:t>spécialisation </a:t>
            </a:r>
            <a:r>
              <a:rPr lang="fr-FR" dirty="0">
                <a:solidFill>
                  <a:srgbClr val="00B050"/>
                </a:solidFill>
                <a:latin typeface="Arial Narrow" pitchFamily="34" charset="0"/>
              </a:rPr>
              <a:t>en 1 an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080591" y="1771861"/>
            <a:ext cx="24853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B6615"/>
                </a:solidFill>
                <a:latin typeface="Arial Narrow" pitchFamily="34" charset="0"/>
              </a:rPr>
              <a:t>brevet professionnel : </a:t>
            </a:r>
            <a:r>
              <a:rPr lang="fr-FR" dirty="0">
                <a:latin typeface="Arial Narrow" pitchFamily="34" charset="0"/>
              </a:rPr>
              <a:t>pour certaines profession (coiffure, fleuriste, etc.), autorise à travailler à son compte, </a:t>
            </a:r>
            <a:r>
              <a:rPr lang="fr-FR" dirty="0">
                <a:solidFill>
                  <a:srgbClr val="00B050"/>
                </a:solidFill>
                <a:latin typeface="Arial Narrow" pitchFamily="34" charset="0"/>
              </a:rPr>
              <a:t>en 2 ans 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353216" y="2870872"/>
            <a:ext cx="15186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595959"/>
                </a:solidFill>
              </a:rPr>
              <a:t>CAP/CAPA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780397" y="4070652"/>
            <a:ext cx="2566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B6615"/>
                </a:solidFill>
                <a:latin typeface="Arial Narrow" pitchFamily="34" charset="0"/>
              </a:rPr>
              <a:t>certificat de spécialisation</a:t>
            </a:r>
          </a:p>
          <a:p>
            <a:r>
              <a:rPr lang="fr-FR" b="1" dirty="0">
                <a:solidFill>
                  <a:srgbClr val="00B050"/>
                </a:solidFill>
                <a:latin typeface="Arial Narrow" pitchFamily="34" charset="0"/>
              </a:rPr>
              <a:t> </a:t>
            </a:r>
            <a:r>
              <a:rPr lang="fr-FR" dirty="0">
                <a:solidFill>
                  <a:srgbClr val="00B050"/>
                </a:solidFill>
                <a:latin typeface="Arial Narrow" pitchFamily="34" charset="0"/>
              </a:rPr>
              <a:t>en 1 an</a:t>
            </a:r>
          </a:p>
        </p:txBody>
      </p:sp>
      <p:sp>
        <p:nvSpPr>
          <p:cNvPr id="29" name="Forme libre 28"/>
          <p:cNvSpPr/>
          <p:nvPr/>
        </p:nvSpPr>
        <p:spPr>
          <a:xfrm>
            <a:off x="5887796" y="3101705"/>
            <a:ext cx="1504070" cy="1198641"/>
          </a:xfrm>
          <a:custGeom>
            <a:avLst/>
            <a:gdLst>
              <a:gd name="connsiteX0" fmla="*/ 0 w 1891008"/>
              <a:gd name="connsiteY0" fmla="*/ 599321 h 1198641"/>
              <a:gd name="connsiteX1" fmla="*/ 945504 w 1891008"/>
              <a:gd name="connsiteY1" fmla="*/ 0 h 1198641"/>
              <a:gd name="connsiteX2" fmla="*/ 1891008 w 1891008"/>
              <a:gd name="connsiteY2" fmla="*/ 599321 h 1198641"/>
              <a:gd name="connsiteX3" fmla="*/ 945504 w 1891008"/>
              <a:gd name="connsiteY3" fmla="*/ 1198642 h 1198641"/>
              <a:gd name="connsiteX4" fmla="*/ 0 w 1891008"/>
              <a:gd name="connsiteY4" fmla="*/ 599321 h 119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1008" h="1198641">
                <a:moveTo>
                  <a:pt x="0" y="599321"/>
                </a:moveTo>
                <a:cubicBezTo>
                  <a:pt x="0" y="268325"/>
                  <a:pt x="423317" y="0"/>
                  <a:pt x="945504" y="0"/>
                </a:cubicBezTo>
                <a:cubicBezTo>
                  <a:pt x="1467691" y="0"/>
                  <a:pt x="1891008" y="268325"/>
                  <a:pt x="1891008" y="599321"/>
                </a:cubicBezTo>
                <a:cubicBezTo>
                  <a:pt x="1891008" y="930317"/>
                  <a:pt x="1467691" y="1198642"/>
                  <a:pt x="945504" y="1198642"/>
                </a:cubicBezTo>
                <a:cubicBezTo>
                  <a:pt x="423317" y="1198642"/>
                  <a:pt x="0" y="930317"/>
                  <a:pt x="0" y="599321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7092" tIns="185697" rIns="287092" bIns="18569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BTM</a:t>
            </a:r>
          </a:p>
        </p:txBody>
      </p:sp>
      <p:sp>
        <p:nvSpPr>
          <p:cNvPr id="30" name="Forme libre 29"/>
          <p:cNvSpPr/>
          <p:nvPr/>
        </p:nvSpPr>
        <p:spPr>
          <a:xfrm>
            <a:off x="5225992" y="948294"/>
            <a:ext cx="1504070" cy="1198641"/>
          </a:xfrm>
          <a:custGeom>
            <a:avLst/>
            <a:gdLst>
              <a:gd name="connsiteX0" fmla="*/ 0 w 1891008"/>
              <a:gd name="connsiteY0" fmla="*/ 599321 h 1198641"/>
              <a:gd name="connsiteX1" fmla="*/ 945504 w 1891008"/>
              <a:gd name="connsiteY1" fmla="*/ 0 h 1198641"/>
              <a:gd name="connsiteX2" fmla="*/ 1891008 w 1891008"/>
              <a:gd name="connsiteY2" fmla="*/ 599321 h 1198641"/>
              <a:gd name="connsiteX3" fmla="*/ 945504 w 1891008"/>
              <a:gd name="connsiteY3" fmla="*/ 1198642 h 1198641"/>
              <a:gd name="connsiteX4" fmla="*/ 0 w 1891008"/>
              <a:gd name="connsiteY4" fmla="*/ 599321 h 119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1008" h="1198641">
                <a:moveTo>
                  <a:pt x="0" y="599321"/>
                </a:moveTo>
                <a:cubicBezTo>
                  <a:pt x="0" y="268325"/>
                  <a:pt x="423317" y="0"/>
                  <a:pt x="945504" y="0"/>
                </a:cubicBezTo>
                <a:cubicBezTo>
                  <a:pt x="1467691" y="0"/>
                  <a:pt x="1891008" y="268325"/>
                  <a:pt x="1891008" y="599321"/>
                </a:cubicBezTo>
                <a:cubicBezTo>
                  <a:pt x="1891008" y="930317"/>
                  <a:pt x="1467691" y="1198642"/>
                  <a:pt x="945504" y="1198642"/>
                </a:cubicBezTo>
                <a:cubicBezTo>
                  <a:pt x="423317" y="1198642"/>
                  <a:pt x="0" y="930317"/>
                  <a:pt x="0" y="599321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7092" tIns="185697" rIns="287092" bIns="18569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BMA</a:t>
            </a:r>
          </a:p>
        </p:txBody>
      </p:sp>
      <p:sp>
        <p:nvSpPr>
          <p:cNvPr id="31" name="Forme libre 30"/>
          <p:cNvSpPr/>
          <p:nvPr/>
        </p:nvSpPr>
        <p:spPr>
          <a:xfrm>
            <a:off x="5855365" y="4526469"/>
            <a:ext cx="1504070" cy="1198641"/>
          </a:xfrm>
          <a:custGeom>
            <a:avLst/>
            <a:gdLst>
              <a:gd name="connsiteX0" fmla="*/ 0 w 1891008"/>
              <a:gd name="connsiteY0" fmla="*/ 599321 h 1198641"/>
              <a:gd name="connsiteX1" fmla="*/ 945504 w 1891008"/>
              <a:gd name="connsiteY1" fmla="*/ 0 h 1198641"/>
              <a:gd name="connsiteX2" fmla="*/ 1891008 w 1891008"/>
              <a:gd name="connsiteY2" fmla="*/ 599321 h 1198641"/>
              <a:gd name="connsiteX3" fmla="*/ 945504 w 1891008"/>
              <a:gd name="connsiteY3" fmla="*/ 1198642 h 1198641"/>
              <a:gd name="connsiteX4" fmla="*/ 0 w 1891008"/>
              <a:gd name="connsiteY4" fmla="*/ 599321 h 11986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1008" h="1198641">
                <a:moveTo>
                  <a:pt x="0" y="599321"/>
                </a:moveTo>
                <a:cubicBezTo>
                  <a:pt x="0" y="268325"/>
                  <a:pt x="423317" y="0"/>
                  <a:pt x="945504" y="0"/>
                </a:cubicBezTo>
                <a:cubicBezTo>
                  <a:pt x="1467691" y="0"/>
                  <a:pt x="1891008" y="268325"/>
                  <a:pt x="1891008" y="599321"/>
                </a:cubicBezTo>
                <a:cubicBezTo>
                  <a:pt x="1891008" y="930317"/>
                  <a:pt x="1467691" y="1198642"/>
                  <a:pt x="945504" y="1198642"/>
                </a:cubicBezTo>
                <a:cubicBezTo>
                  <a:pt x="423317" y="1198642"/>
                  <a:pt x="0" y="930317"/>
                  <a:pt x="0" y="599321"/>
                </a:cubicBezTo>
                <a:close/>
              </a:path>
            </a:pathLst>
          </a:custGeom>
          <a:solidFill>
            <a:srgbClr val="9FB4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7092" tIns="185697" rIns="287092" bIns="185697" numCol="1" spcCol="1270" anchor="ctr" anchorCtr="0">
            <a:noAutofit/>
          </a:bodyPr>
          <a:lstStyle/>
          <a:p>
            <a:pPr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2000" b="1" dirty="0"/>
              <a:t>Bac pro</a:t>
            </a:r>
          </a:p>
        </p:txBody>
      </p:sp>
      <p:sp>
        <p:nvSpPr>
          <p:cNvPr id="32" name="Forme libre 31"/>
          <p:cNvSpPr/>
          <p:nvPr/>
        </p:nvSpPr>
        <p:spPr>
          <a:xfrm rot="2420274">
            <a:off x="4698755" y="4220381"/>
            <a:ext cx="1153867" cy="4571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8349"/>
                </a:moveTo>
                <a:lnTo>
                  <a:pt x="1102941" y="8349"/>
                </a:lnTo>
              </a:path>
            </a:pathLst>
          </a:custGeom>
          <a:noFill/>
          <a:ln>
            <a:solidFill>
              <a:srgbClr val="A9C000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ZoneTexte 32"/>
          <p:cNvSpPr txBox="1"/>
          <p:nvPr/>
        </p:nvSpPr>
        <p:spPr>
          <a:xfrm>
            <a:off x="7340379" y="5234291"/>
            <a:ext cx="3076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rgbClr val="EB6615"/>
                </a:solidFill>
                <a:latin typeface="Arial Narrow" pitchFamily="34" charset="0"/>
              </a:rPr>
              <a:t>bac pro : </a:t>
            </a:r>
            <a:r>
              <a:rPr lang="fr-FR" dirty="0">
                <a:latin typeface="Arial Narrow" pitchFamily="34" charset="0"/>
              </a:rPr>
              <a:t>après passage en</a:t>
            </a:r>
          </a:p>
          <a:p>
            <a:r>
              <a:rPr lang="fr-FR" dirty="0">
                <a:latin typeface="Arial Narrow" pitchFamily="34" charset="0"/>
              </a:rPr>
              <a:t> 1</a:t>
            </a:r>
            <a:r>
              <a:rPr lang="fr-FR" baseline="30000" dirty="0">
                <a:latin typeface="Arial Narrow" pitchFamily="34" charset="0"/>
              </a:rPr>
              <a:t>re</a:t>
            </a:r>
            <a:r>
              <a:rPr lang="fr-FR" dirty="0">
                <a:latin typeface="Arial Narrow" pitchFamily="34" charset="0"/>
              </a:rPr>
              <a:t> professionnelle, </a:t>
            </a:r>
            <a:r>
              <a:rPr lang="fr-FR" dirty="0">
                <a:solidFill>
                  <a:srgbClr val="00B050"/>
                </a:solidFill>
                <a:latin typeface="Arial Narrow" pitchFamily="34" charset="0"/>
              </a:rPr>
              <a:t>en 2 ans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7361628" y="3775777"/>
            <a:ext cx="27341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brevet technique des métiers</a:t>
            </a:r>
            <a:r>
              <a:rPr lang="fr-FR" dirty="0">
                <a:solidFill>
                  <a:schemeClr val="accent4"/>
                </a:solidFill>
                <a:latin typeface="Arial"/>
                <a:cs typeface="Arial"/>
              </a:rPr>
              <a:t>, </a:t>
            </a:r>
            <a:r>
              <a:rPr lang="fr-FR" dirty="0">
                <a:latin typeface="Arial Narrow"/>
                <a:cs typeface="Arial Narrow"/>
              </a:rPr>
              <a:t>pour devenir chef/e d’atelier ou de fabrication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2705047" y="997557"/>
            <a:ext cx="2606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EB6615"/>
                </a:solidFill>
                <a:latin typeface="Arial Narrow" pitchFamily="34" charset="0"/>
              </a:rPr>
              <a:t>brevet des métiers d’art : </a:t>
            </a:r>
            <a:r>
              <a:rPr lang="fr-FR" dirty="0">
                <a:latin typeface="Arial Narrow" pitchFamily="34" charset="0"/>
              </a:rPr>
              <a:t>reliure, verre, céramique, ébénisterie, etc., </a:t>
            </a:r>
            <a:r>
              <a:rPr lang="fr-FR" dirty="0">
                <a:solidFill>
                  <a:srgbClr val="92D050"/>
                </a:solidFill>
                <a:latin typeface="Arial Narrow" pitchFamily="34" charset="0"/>
              </a:rPr>
              <a:t>en</a:t>
            </a:r>
            <a:r>
              <a:rPr lang="fr-FR" dirty="0">
                <a:latin typeface="Arial Narrow" pitchFamily="34" charset="0"/>
              </a:rPr>
              <a:t> </a:t>
            </a:r>
            <a:r>
              <a:rPr lang="fr-FR" dirty="0">
                <a:solidFill>
                  <a:srgbClr val="92D050"/>
                </a:solidFill>
                <a:latin typeface="Arial Narrow" pitchFamily="34" charset="0"/>
              </a:rPr>
              <a:t>2 ans</a:t>
            </a:r>
          </a:p>
        </p:txBody>
      </p:sp>
      <p:cxnSp>
        <p:nvCxnSpPr>
          <p:cNvPr id="36" name="Connecteur droit 35"/>
          <p:cNvCxnSpPr/>
          <p:nvPr/>
        </p:nvCxnSpPr>
        <p:spPr>
          <a:xfrm flipV="1">
            <a:off x="4881478" y="2146935"/>
            <a:ext cx="344514" cy="262777"/>
          </a:xfrm>
          <a:prstGeom prst="line">
            <a:avLst/>
          </a:prstGeom>
          <a:ln>
            <a:solidFill>
              <a:srgbClr val="A9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V="1">
            <a:off x="5134419" y="2684762"/>
            <a:ext cx="1459046" cy="156799"/>
          </a:xfrm>
          <a:prstGeom prst="line">
            <a:avLst/>
          </a:prstGeom>
          <a:ln>
            <a:solidFill>
              <a:srgbClr val="A9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5134419" y="3479606"/>
            <a:ext cx="711424" cy="123451"/>
          </a:xfrm>
          <a:prstGeom prst="line">
            <a:avLst/>
          </a:prstGeom>
          <a:ln>
            <a:solidFill>
              <a:srgbClr val="A9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V="1">
            <a:off x="3201511" y="3934195"/>
            <a:ext cx="459138" cy="542003"/>
          </a:xfrm>
          <a:prstGeom prst="line">
            <a:avLst/>
          </a:prstGeom>
          <a:ln>
            <a:solidFill>
              <a:srgbClr val="A9C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53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2189</TotalTime>
  <Words>2226</Words>
  <Application>Microsoft Office PowerPoint</Application>
  <PresentationFormat>Grand écran</PresentationFormat>
  <Paragraphs>342</Paragraphs>
  <Slides>31</Slides>
  <Notes>3</Notes>
  <HiddenSlides>1</HiddenSlides>
  <MMClips>0</MMClips>
  <ScaleCrop>false</ScaleCrop>
  <HeadingPairs>
    <vt:vector size="6" baseType="variant">
      <vt:variant>
        <vt:lpstr>Polices utilisées</vt:lpstr>
      </vt:variant>
      <vt:variant>
        <vt:i4>19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51" baseType="lpstr">
      <vt:lpstr>Microsoft YaHei</vt:lpstr>
      <vt:lpstr>Arial</vt:lpstr>
      <vt:lpstr>Arial Black</vt:lpstr>
      <vt:lpstr>Arial Narrow</vt:lpstr>
      <vt:lpstr>Arial Unicode MS</vt:lpstr>
      <vt:lpstr>Book Antiqua</vt:lpstr>
      <vt:lpstr>Calibri</vt:lpstr>
      <vt:lpstr>Century Schoolbook</vt:lpstr>
      <vt:lpstr>Comic Sans MS</vt:lpstr>
      <vt:lpstr>Gill Sans MT</vt:lpstr>
      <vt:lpstr>Impact</vt:lpstr>
      <vt:lpstr>inherit</vt:lpstr>
      <vt:lpstr>Lucida Sans</vt:lpstr>
      <vt:lpstr>Lucida Sans Unicode</vt:lpstr>
      <vt:lpstr>Open Sans</vt:lpstr>
      <vt:lpstr>Symbol</vt:lpstr>
      <vt:lpstr>Times New Roman</vt:lpstr>
      <vt:lpstr>Wingdings</vt:lpstr>
      <vt:lpstr>Wingdings 2</vt:lpstr>
      <vt:lpstr>Badge</vt:lpstr>
      <vt:lpstr>Orientation après la 3ème janvier 2025 CIO Figeac</vt:lpstr>
      <vt:lpstr>Présentation PowerPoint</vt:lpstr>
      <vt:lpstr>CALENDRIER DE L’ORIENTATION ET DE L’AFFECTATION</vt:lpstr>
      <vt:lpstr>La procédure d’affectation</vt:lpstr>
      <vt:lpstr>3 voies possibles:</vt:lpstr>
      <vt:lpstr>La voie professionnelle</vt:lpstr>
      <vt:lpstr>Présentation PowerPoint</vt:lpstr>
      <vt:lpstr>Le CAP</vt:lpstr>
      <vt:lpstr>Présentation PowerPoint</vt:lpstr>
      <vt:lpstr>Le bac professionnel</vt:lpstr>
      <vt:lpstr>Présentation PowerPoint</vt:lpstr>
      <vt:lpstr>L’alternance/ Le CFA</vt:lpstr>
      <vt:lpstr>Présentation PowerPoint</vt:lpstr>
      <vt:lpstr>Présentation PowerPoint</vt:lpstr>
      <vt:lpstr>LA VOIE GENERALE ET TECHNOLOGIQUE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Les enseignements optionnels</vt:lpstr>
      <vt:lpstr>Présentation PowerPoint</vt:lpstr>
      <vt:lpstr>Le BAC ST2S Sciences et Technologiques  de la Santé et du Social</vt:lpstr>
      <vt:lpstr>Le BAC STL Sciences et Technologiques  de Laboratoire</vt:lpstr>
      <vt:lpstr>Le BAC STMG Sciences et Technologiques  du Management et de la Gestion</vt:lpstr>
      <vt:lpstr>Le BAC STI2D Sciences et Technologiques de l’Industrie  et du Développement Durable</vt:lpstr>
      <vt:lpstr>Le BAC STD2A Sciences et Technologiques  du Design et des Arts Appliqués</vt:lpstr>
      <vt:lpstr>Le BAC STAV Sciences et Technologiques  de l’Agronomie et du Vivant</vt:lpstr>
      <vt:lpstr>Le BAC STHR Sciences et Technologiques  de L’hôtellerie et de la Restauration A choisir dès l’entrée en 2nde</vt:lpstr>
      <vt:lpstr>Le BAC S2TMD Sciences et Techniques du Théâtre  de la Musique et de la Danse A choisir dès l’entrée en 2nde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Orientation après la 3ème octobre 2019 cio Figeac</dc:title>
  <dc:creator>Utilisateur Windows</dc:creator>
  <cp:lastModifiedBy>Utilisateur Windows</cp:lastModifiedBy>
  <cp:revision>93</cp:revision>
  <cp:lastPrinted>2022-09-12T14:52:31Z</cp:lastPrinted>
  <dcterms:created xsi:type="dcterms:W3CDTF">2019-09-26T07:59:57Z</dcterms:created>
  <dcterms:modified xsi:type="dcterms:W3CDTF">2025-02-14T13:42:40Z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74064600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